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8"/>
  </p:notesMasterIdLst>
  <p:sldIdLst>
    <p:sldId id="256" r:id="rId2"/>
    <p:sldId id="257" r:id="rId3"/>
    <p:sldId id="269" r:id="rId4"/>
    <p:sldId id="258" r:id="rId5"/>
    <p:sldId id="259" r:id="rId6"/>
    <p:sldId id="260" r:id="rId7"/>
    <p:sldId id="261" r:id="rId8"/>
    <p:sldId id="262" r:id="rId9"/>
    <p:sldId id="263" r:id="rId10"/>
    <p:sldId id="264" r:id="rId11"/>
    <p:sldId id="265" r:id="rId12"/>
    <p:sldId id="267" r:id="rId13"/>
    <p:sldId id="268" r:id="rId14"/>
    <p:sldId id="271" r:id="rId15"/>
    <p:sldId id="270" r:id="rId16"/>
    <p:sldId id="272" r:id="rId17"/>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719" autoAdjust="0"/>
  </p:normalViewPr>
  <p:slideViewPr>
    <p:cSldViewPr>
      <p:cViewPr>
        <p:scale>
          <a:sx n="50" d="100"/>
          <a:sy n="50" d="100"/>
        </p:scale>
        <p:origin x="-2142" y="-6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779FD3-A50F-4BAB-AF56-AB843C9E393C}" type="datetimeFigureOut">
              <a:rPr lang="tr-TR" smtClean="0"/>
              <a:pPr/>
              <a:t>04.08.2011</a:t>
            </a:fld>
            <a:endParaRPr lang="tr-TR"/>
          </a:p>
        </p:txBody>
      </p:sp>
      <p:sp>
        <p:nvSpPr>
          <p:cNvPr id="4" name="Slayt Görüntüsü Yer Tutucus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A57A01-E634-40E3-B92F-6947651CEAFC}" type="slidenum">
              <a:rPr lang="tr-TR" smtClean="0"/>
              <a:pPr/>
              <a:t>‹#›</a:t>
            </a:fld>
            <a:endParaRPr lang="tr-TR"/>
          </a:p>
        </p:txBody>
      </p:sp>
    </p:spTree>
    <p:extLst>
      <p:ext uri="{BB962C8B-B14F-4D97-AF65-F5344CB8AC3E}">
        <p14:creationId xmlns:p14="http://schemas.microsoft.com/office/powerpoint/2010/main" val="3875167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2</a:t>
            </a:fld>
            <a:endParaRPr lang="tr-TR"/>
          </a:p>
        </p:txBody>
      </p:sp>
    </p:spTree>
    <p:extLst>
      <p:ext uri="{BB962C8B-B14F-4D97-AF65-F5344CB8AC3E}">
        <p14:creationId xmlns:p14="http://schemas.microsoft.com/office/powerpoint/2010/main" val="11939748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dirty="0" smtClean="0"/>
              <a:t>Bilgi kümesi içerinde kullanılan diğer resim ya da animasyon gibi çoklu ortam öğelerini açıklamak, desteklemek, onları daha anlaşılır hale getirmek amacıyla kullanılır. Örneğin, bir resimle beraber kullanıldığı zaman öğrencilerin resim üzerinde dikkatini nerelere çekeceğini gösteren işaretlemelerde kullanılır. </a:t>
            </a:r>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12</a:t>
            </a:fld>
            <a:endParaRPr lang="tr-TR"/>
          </a:p>
        </p:txBody>
      </p:sp>
    </p:spTree>
    <p:extLst>
      <p:ext uri="{BB962C8B-B14F-4D97-AF65-F5344CB8AC3E}">
        <p14:creationId xmlns:p14="http://schemas.microsoft.com/office/powerpoint/2010/main" val="2813674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dirty="0" smtClean="0"/>
              <a:t>Metinler mesaj sunumunun en yaygın ve en kısa yoludur. Bunun en önemli nedeni kolayca hazırlanabilir ve dağıtılabilir olmasıdır. Metinlerin bu kadar yaygın kullanılmasına rağmen iyi hazırlanmamış bir </a:t>
            </a:r>
            <a:r>
              <a:rPr lang="tr-TR" dirty="0" err="1" smtClean="0"/>
              <a:t>metinsel</a:t>
            </a:r>
            <a:r>
              <a:rPr lang="tr-TR" dirty="0" smtClean="0"/>
              <a:t> materyal istenilen </a:t>
            </a:r>
            <a:r>
              <a:rPr lang="tr-TR" dirty="0" err="1" smtClean="0"/>
              <a:t>öğretimsel</a:t>
            </a:r>
            <a:r>
              <a:rPr lang="tr-TR" dirty="0" smtClean="0"/>
              <a:t> etkiyi yaratmayabilir. Amaca uygun tasarlanmış bir metin, çok etkili mesajlar iletebilir. </a:t>
            </a:r>
            <a:r>
              <a:rPr lang="tr-TR" dirty="0" err="1" smtClean="0"/>
              <a:t>Öğretimsel</a:t>
            </a:r>
            <a:r>
              <a:rPr lang="tr-TR" dirty="0" smtClean="0"/>
              <a:t> mesajlarda metinler; harfler, rakamlar ve sembollerden oluşturulur. </a:t>
            </a:r>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4</a:t>
            </a:fld>
            <a:endParaRPr lang="tr-TR"/>
          </a:p>
        </p:txBody>
      </p:sp>
    </p:spTree>
    <p:extLst>
      <p:ext uri="{BB962C8B-B14F-4D97-AF65-F5344CB8AC3E}">
        <p14:creationId xmlns:p14="http://schemas.microsoft.com/office/powerpoint/2010/main" val="502011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sz="1200" kern="1200" dirty="0" smtClean="0">
                <a:solidFill>
                  <a:schemeClr val="tx1"/>
                </a:solidFill>
                <a:effectLst/>
                <a:latin typeface="+mn-lt"/>
                <a:ea typeface="+mn-ea"/>
                <a:cs typeface="+mn-cs"/>
              </a:rPr>
              <a:t>Metin kullanılırken sade ve öz tasarımlar tercih edilmelidir. Bu metinler, ders içerisinde okunan yazılar olarak değil de ders anlatımını destekleyen, önemli noktaları öne çıkaran ipuçları olarak görülmelidir. Yukarıda materyal konusuyla ilgili aynı içeriğe sahip iki farklı metin görülmektedir. Birinde ham bir metin varken diğerinde önemli noktalar ayrı ayrı verilmiş ve vurgulanmıştır.  II numaralı şekildeki metin öğrencilerin bilgiyi organize etmelerini kolaylaştırır.</a:t>
            </a:r>
          </a:p>
          <a:p>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5</a:t>
            </a:fld>
            <a:endParaRPr lang="tr-TR"/>
          </a:p>
        </p:txBody>
      </p:sp>
    </p:spTree>
    <p:extLst>
      <p:ext uri="{BB962C8B-B14F-4D97-AF65-F5344CB8AC3E}">
        <p14:creationId xmlns:p14="http://schemas.microsoft.com/office/powerpoint/2010/main" val="354516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sz="1200" kern="1200" dirty="0" smtClean="0">
                <a:solidFill>
                  <a:schemeClr val="tx1"/>
                </a:solidFill>
                <a:effectLst/>
                <a:latin typeface="+mn-lt"/>
                <a:ea typeface="+mn-ea"/>
                <a:cs typeface="+mn-cs"/>
              </a:rPr>
              <a:t>Metinlerin kullanım amaçları arasında en çok öne çıkan amaçlardan biri tanımların verilmesidir. Bu tür ifadelerde kavramlar kısaca tanımlanır ve örneklerle desteklenir.  Görsellerle de desteklenebilecek bu tür tanımları kullanırken dikkat edilmesi gereken nokta, tanımların sade ve anlaşılır olması, örneklerin uygun olmasıdır. Tanımlar arasında herhangi bir karşılaştırma yapılmadığı zaman tek bir tanım tek bir ekranda verilmelidir.</a:t>
            </a:r>
          </a:p>
          <a:p>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6</a:t>
            </a:fld>
            <a:endParaRPr lang="tr-TR"/>
          </a:p>
        </p:txBody>
      </p:sp>
    </p:spTree>
    <p:extLst>
      <p:ext uri="{BB962C8B-B14F-4D97-AF65-F5344CB8AC3E}">
        <p14:creationId xmlns:p14="http://schemas.microsoft.com/office/powerpoint/2010/main" val="23349073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tr-TR" sz="1200" kern="1200" dirty="0" smtClean="0">
                <a:solidFill>
                  <a:schemeClr val="tx1"/>
                </a:solidFill>
                <a:effectLst/>
                <a:latin typeface="+mn-lt"/>
                <a:ea typeface="+mn-ea"/>
                <a:cs typeface="+mn-cs"/>
              </a:rPr>
              <a:t>Metinler, kavram ya da olguların birbirleri ile olan ilişkilerini belirtmek için kullanılır.  Karşılaştırılan kavramların özellikleri listeleniyorsa aynı sayfada bulunmasına dikkat edilmeli, benzerlik ve farklılıklar vurgulanmalıdır.  Benzerlik ve farklılıkları içeren bu tür metinler kullanılırken kavramlar ayrı ayrı ele alınmamalı, karşılaştırmalı bir şekilde sunulmalıdır. </a:t>
            </a:r>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7</a:t>
            </a:fld>
            <a:endParaRPr lang="tr-TR"/>
          </a:p>
        </p:txBody>
      </p:sp>
    </p:spTree>
    <p:extLst>
      <p:ext uri="{BB962C8B-B14F-4D97-AF65-F5344CB8AC3E}">
        <p14:creationId xmlns:p14="http://schemas.microsoft.com/office/powerpoint/2010/main" val="34328851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dirty="0" smtClean="0"/>
              <a:t>İçeriklerde zaman zaman birden fazla kavram, olay, nesne veya özelliğin listelenmesi gerekebilir. Metinler hem listelerin hem de varsa listelenen maddeler arasındaki zamansal ya da hiyerarşik ilişkilerin gösteriminde etkili birer araçtır. Bu sıralamalarda belirli bir düzen veya sıra izlenmeyecekse tek düze madde imli listeler kullanılır.</a:t>
            </a:r>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8</a:t>
            </a:fld>
            <a:endParaRPr lang="tr-TR"/>
          </a:p>
        </p:txBody>
      </p:sp>
    </p:spTree>
    <p:extLst>
      <p:ext uri="{BB962C8B-B14F-4D97-AF65-F5344CB8AC3E}">
        <p14:creationId xmlns:p14="http://schemas.microsoft.com/office/powerpoint/2010/main" val="4575537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dirty="0" smtClean="0"/>
              <a:t>Metinler zannedilenin aksine hiyerarşik yapıların gösteriminde de etkilidir. Genellikle bu metinlerde </a:t>
            </a:r>
            <a:r>
              <a:rPr lang="tr-TR" dirty="0" err="1" smtClean="0"/>
              <a:t>başlıklandırma</a:t>
            </a:r>
            <a:r>
              <a:rPr lang="tr-TR" dirty="0" smtClean="0"/>
              <a:t> yapılarak listeler arasında yapısal ilişkiler gösterilir. Özellikle derslerin girişinde konu yapısını sunarken kullanılabilir.  Bu tür metinler öğrencinin konuyu içinde kaybolmadan daha sistemli bir şekilde takip etmesine yardımcı olur. </a:t>
            </a:r>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9</a:t>
            </a:fld>
            <a:endParaRPr lang="tr-TR"/>
          </a:p>
        </p:txBody>
      </p:sp>
    </p:spTree>
    <p:extLst>
      <p:ext uri="{BB962C8B-B14F-4D97-AF65-F5344CB8AC3E}">
        <p14:creationId xmlns:p14="http://schemas.microsoft.com/office/powerpoint/2010/main" val="33655532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dirty="0" smtClean="0"/>
              <a:t>Bir işlem ya da sürecin açıklandığı konularda adımları ya da işlem sırasını sunmak için metinler kullanılabilir. Bu tür metinler genellikle numaralandırılır.  Her bir maddenin kısa olması gerekirse sadece anahtar kelimelerin yazılması uygun olur. </a:t>
            </a:r>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10</a:t>
            </a:fld>
            <a:endParaRPr lang="tr-TR"/>
          </a:p>
        </p:txBody>
      </p:sp>
    </p:spTree>
    <p:extLst>
      <p:ext uri="{BB962C8B-B14F-4D97-AF65-F5344CB8AC3E}">
        <p14:creationId xmlns:p14="http://schemas.microsoft.com/office/powerpoint/2010/main" val="377527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dirty="0" smtClean="0"/>
              <a:t>Bu yapı daha çok iki ya da daha fazla kavramlar ve olaylar arasındaki ilişkileri tanımlamak ve açıklamak için kullanılır. Aslında bu ilişkiler bir animasyon ya da video yardımı ile daha iyi anlatılabilir ancak bu materyaller bulunamadığı durumlarda ya da bu materyallerin gösterim öncesi veya sonrası durumlarda metinler kullanılabilir.</a:t>
            </a:r>
            <a:endParaRPr lang="tr-TR" dirty="0"/>
          </a:p>
        </p:txBody>
      </p:sp>
      <p:sp>
        <p:nvSpPr>
          <p:cNvPr id="4" name="Slayt Numarası Yer Tutucusu 3"/>
          <p:cNvSpPr>
            <a:spLocks noGrp="1"/>
          </p:cNvSpPr>
          <p:nvPr>
            <p:ph type="sldNum" sz="quarter" idx="10"/>
          </p:nvPr>
        </p:nvSpPr>
        <p:spPr/>
        <p:txBody>
          <a:bodyPr/>
          <a:lstStyle/>
          <a:p>
            <a:fld id="{16A57A01-E634-40E3-B92F-6947651CEAFC}" type="slidenum">
              <a:rPr lang="tr-TR" smtClean="0"/>
              <a:pPr/>
              <a:t>11</a:t>
            </a:fld>
            <a:endParaRPr lang="tr-TR"/>
          </a:p>
        </p:txBody>
      </p:sp>
    </p:spTree>
    <p:extLst>
      <p:ext uri="{BB962C8B-B14F-4D97-AF65-F5344CB8AC3E}">
        <p14:creationId xmlns:p14="http://schemas.microsoft.com/office/powerpoint/2010/main" val="32285017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Alt Başlı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Veri Yer Tutucusu 3"/>
          <p:cNvSpPr>
            <a:spLocks noGrp="1"/>
          </p:cNvSpPr>
          <p:nvPr>
            <p:ph type="dt" sz="half" idx="10"/>
          </p:nvPr>
        </p:nvSpPr>
        <p:spPr/>
        <p:txBody>
          <a:bodyPr/>
          <a:lstStyle/>
          <a:p>
            <a:fld id="{A23720DD-5B6D-40BF-8493-A6B52D484E6B}" type="datetimeFigureOut">
              <a:rPr lang="tr-TR" smtClean="0"/>
              <a:pPr/>
              <a:t>04.08.2011</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713438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A23720DD-5B6D-40BF-8493-A6B52D484E6B}" type="datetimeFigureOut">
              <a:rPr lang="tr-TR" smtClean="0"/>
              <a:pPr/>
              <a:t>04.08.2011</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734803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A23720DD-5B6D-40BF-8493-A6B52D484E6B}" type="datetimeFigureOut">
              <a:rPr lang="tr-TR" smtClean="0"/>
              <a:pPr/>
              <a:t>04.08.2011</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3023364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A23720DD-5B6D-40BF-8493-A6B52D484E6B}" type="datetimeFigureOut">
              <a:rPr lang="tr-TR" smtClean="0"/>
              <a:pPr/>
              <a:t>04.08.2011</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2965001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Başlık 1"/>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Metin Yer Tutucus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Veri Yer Tutucusu 3"/>
          <p:cNvSpPr>
            <a:spLocks noGrp="1"/>
          </p:cNvSpPr>
          <p:nvPr>
            <p:ph type="dt" sz="half" idx="10"/>
          </p:nvPr>
        </p:nvSpPr>
        <p:spPr/>
        <p:txBody>
          <a:bodyPr/>
          <a:lstStyle/>
          <a:p>
            <a:fld id="{A23720DD-5B6D-40BF-8493-A6B52D484E6B}" type="datetimeFigureOut">
              <a:rPr lang="tr-TR" smtClean="0"/>
              <a:pPr/>
              <a:t>04.08.2011</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23422583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p>
            <a:fld id="{A23720DD-5B6D-40BF-8493-A6B52D484E6B}" type="datetimeFigureOut">
              <a:rPr lang="tr-TR" smtClean="0"/>
              <a:pPr/>
              <a:t>04.08.2011</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2444651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lvl1pPr>
              <a:defRPr/>
            </a:lvl1pPr>
          </a:lstStyle>
          <a:p>
            <a:r>
              <a:rPr lang="tr-TR" smtClean="0"/>
              <a:t>Asıl başlık stili için tıklatın</a:t>
            </a:r>
            <a:endParaRPr lang="tr-TR"/>
          </a:p>
        </p:txBody>
      </p:sp>
      <p:sp>
        <p:nvSpPr>
          <p:cNvPr id="3" name="Metin Yer Tutucus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İçerik Yer Tutucus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İçerik Yer Tutucus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p>
            <a:fld id="{A23720DD-5B6D-40BF-8493-A6B52D484E6B}" type="datetimeFigureOut">
              <a:rPr lang="tr-TR" smtClean="0"/>
              <a:pPr/>
              <a:t>04.08.2011</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2950048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A23720DD-5B6D-40BF-8493-A6B52D484E6B}" type="datetimeFigureOut">
              <a:rPr lang="tr-TR" smtClean="0"/>
              <a:pPr/>
              <a:t>04.08.2011</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1084545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A23720DD-5B6D-40BF-8493-A6B52D484E6B}" type="datetimeFigureOut">
              <a:rPr lang="tr-TR" smtClean="0"/>
              <a:pPr/>
              <a:t>04.08.2011</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513136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İçerik Yer Tutucus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A23720DD-5B6D-40BF-8493-A6B52D484E6B}" type="datetimeFigureOut">
              <a:rPr lang="tr-TR" smtClean="0"/>
              <a:pPr/>
              <a:t>04.08.2011</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4105751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Resim Yer Tutucus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A23720DD-5B6D-40BF-8493-A6B52D484E6B}" type="datetimeFigureOut">
              <a:rPr lang="tr-TR" smtClean="0"/>
              <a:pPr/>
              <a:t>04.08.2011</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F302176B-0E47-46AC-8F43-DAB4B8A37D06}" type="slidenum">
              <a:rPr lang="tr-TR" smtClean="0"/>
              <a:pPr/>
              <a:t>‹#›</a:t>
            </a:fld>
            <a:endParaRPr lang="tr-TR"/>
          </a:p>
        </p:txBody>
      </p:sp>
    </p:spTree>
    <p:extLst>
      <p:ext uri="{BB962C8B-B14F-4D97-AF65-F5344CB8AC3E}">
        <p14:creationId xmlns:p14="http://schemas.microsoft.com/office/powerpoint/2010/main" val="2433586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720DD-5B6D-40BF-8493-A6B52D484E6B}" type="datetimeFigureOut">
              <a:rPr lang="tr-TR" smtClean="0"/>
              <a:pPr/>
              <a:t>04.08.2011</a:t>
            </a:fld>
            <a:endParaRPr lang="tr-TR"/>
          </a:p>
        </p:txBody>
      </p:sp>
      <p:sp>
        <p:nvSpPr>
          <p:cNvPr id="5" name="Altbilgi Yer Tutucusu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2176B-0E47-46AC-8F43-DAB4B8A37D06}" type="slidenum">
              <a:rPr lang="tr-TR" smtClean="0"/>
              <a:pPr/>
              <a:t>‹#›</a:t>
            </a:fld>
            <a:endParaRPr lang="tr-TR"/>
          </a:p>
        </p:txBody>
      </p:sp>
    </p:spTree>
    <p:extLst>
      <p:ext uri="{BB962C8B-B14F-4D97-AF65-F5344CB8AC3E}">
        <p14:creationId xmlns:p14="http://schemas.microsoft.com/office/powerpoint/2010/main" val="115014161"/>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p:txBody>
          <a:bodyPr/>
          <a:lstStyle/>
          <a:p>
            <a:r>
              <a:rPr lang="tr-TR" b="1" dirty="0" smtClean="0"/>
              <a:t>Metinlerin Kullanımı</a:t>
            </a:r>
            <a:endParaRPr lang="tr-TR" b="1" dirty="0"/>
          </a:p>
        </p:txBody>
      </p:sp>
      <p:sp>
        <p:nvSpPr>
          <p:cNvPr id="3" name="Alt Başlık 2"/>
          <p:cNvSpPr>
            <a:spLocks noGrp="1"/>
          </p:cNvSpPr>
          <p:nvPr>
            <p:ph type="subTitle" idx="1"/>
          </p:nvPr>
        </p:nvSpPr>
        <p:spPr/>
        <p:txBody>
          <a:bodyPr/>
          <a:lstStyle/>
          <a:p>
            <a:endParaRPr lang="tr-TR" dirty="0"/>
          </a:p>
        </p:txBody>
      </p:sp>
    </p:spTree>
    <p:extLst>
      <p:ext uri="{BB962C8B-B14F-4D97-AF65-F5344CB8AC3E}">
        <p14:creationId xmlns:p14="http://schemas.microsoft.com/office/powerpoint/2010/main" val="31329013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043608" y="332656"/>
            <a:ext cx="7024744" cy="1143000"/>
          </a:xfrm>
        </p:spPr>
        <p:txBody>
          <a:bodyPr/>
          <a:lstStyle/>
          <a:p>
            <a:r>
              <a:rPr lang="tr-TR" dirty="0"/>
              <a:t>Sıralama ve </a:t>
            </a:r>
            <a:r>
              <a:rPr lang="tr-TR" dirty="0" smtClean="0"/>
              <a:t>Listelemeler-3</a:t>
            </a:r>
            <a:endParaRPr lang="tr-TR" dirty="0"/>
          </a:p>
        </p:txBody>
      </p:sp>
      <p:sp>
        <p:nvSpPr>
          <p:cNvPr id="3" name="İçerik Yer Tutucusu 2"/>
          <p:cNvSpPr>
            <a:spLocks noGrp="1"/>
          </p:cNvSpPr>
          <p:nvPr>
            <p:ph idx="1"/>
          </p:nvPr>
        </p:nvSpPr>
        <p:spPr>
          <a:xfrm>
            <a:off x="1043608" y="1700808"/>
            <a:ext cx="7200800" cy="4464496"/>
          </a:xfrm>
        </p:spPr>
        <p:txBody>
          <a:bodyPr/>
          <a:lstStyle/>
          <a:p>
            <a:r>
              <a:rPr lang="tr-TR" dirty="0"/>
              <a:t>Bir işlem ya da sürecin açıklandığı konularda adımları ya da işlem sırasını sunmak için </a:t>
            </a:r>
            <a:r>
              <a:rPr lang="tr-TR" dirty="0" smtClean="0"/>
              <a:t>kullanılabilir</a:t>
            </a:r>
            <a:r>
              <a:rPr lang="tr-TR" dirty="0"/>
              <a:t>. </a:t>
            </a:r>
            <a:endParaRPr lang="tr-TR" dirty="0" smtClean="0"/>
          </a:p>
          <a:p>
            <a:r>
              <a:rPr lang="tr-TR" dirty="0"/>
              <a:t>Bu tür metinler genellikle numaralandırılır. </a:t>
            </a:r>
          </a:p>
        </p:txBody>
      </p:sp>
      <p:sp>
        <p:nvSpPr>
          <p:cNvPr id="4" name="Yuvarlatılmış Dikdörtgen 3"/>
          <p:cNvSpPr/>
          <p:nvPr/>
        </p:nvSpPr>
        <p:spPr>
          <a:xfrm>
            <a:off x="1691680" y="4509120"/>
            <a:ext cx="5437457" cy="19442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tr-TR" b="1" dirty="0" smtClean="0"/>
              <a:t>1-</a:t>
            </a:r>
            <a:r>
              <a:rPr lang="tr-TR" dirty="0" smtClean="0"/>
              <a:t> </a:t>
            </a:r>
            <a:r>
              <a:rPr lang="tr-TR" dirty="0"/>
              <a:t>Ağ Komşuları ikonuna sağ tuşla tıklayınız. </a:t>
            </a:r>
          </a:p>
          <a:p>
            <a:r>
              <a:rPr lang="tr-TR" b="1" dirty="0" smtClean="0"/>
              <a:t>2-</a:t>
            </a:r>
            <a:r>
              <a:rPr lang="tr-TR" dirty="0" smtClean="0"/>
              <a:t> </a:t>
            </a:r>
            <a:r>
              <a:rPr lang="tr-TR" dirty="0"/>
              <a:t>Özellikler menüsünü seçiniz. </a:t>
            </a:r>
          </a:p>
          <a:p>
            <a:r>
              <a:rPr lang="tr-TR" b="1" dirty="0" smtClean="0"/>
              <a:t>3-</a:t>
            </a:r>
            <a:r>
              <a:rPr lang="tr-TR" dirty="0" smtClean="0"/>
              <a:t> </a:t>
            </a:r>
            <a:r>
              <a:rPr lang="tr-TR" dirty="0"/>
              <a:t>TCP/IP butonuna tıklayınız.</a:t>
            </a:r>
          </a:p>
        </p:txBody>
      </p:sp>
    </p:spTree>
    <p:extLst>
      <p:ext uri="{BB962C8B-B14F-4D97-AF65-F5344CB8AC3E}">
        <p14:creationId xmlns:p14="http://schemas.microsoft.com/office/powerpoint/2010/main" val="24693740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043608" y="764704"/>
            <a:ext cx="7024744" cy="1143000"/>
          </a:xfrm>
        </p:spPr>
        <p:txBody>
          <a:bodyPr>
            <a:normAutofit fontScale="90000"/>
          </a:bodyPr>
          <a:lstStyle/>
          <a:p>
            <a:r>
              <a:rPr lang="tr-TR" dirty="0"/>
              <a:t>Sebep Sonuç Yapıları veya Açıklamaları Belirtme </a:t>
            </a:r>
          </a:p>
        </p:txBody>
      </p:sp>
      <p:sp>
        <p:nvSpPr>
          <p:cNvPr id="3" name="İçerik Yer Tutucusu 2"/>
          <p:cNvSpPr>
            <a:spLocks noGrp="1"/>
          </p:cNvSpPr>
          <p:nvPr>
            <p:ph idx="1"/>
          </p:nvPr>
        </p:nvSpPr>
        <p:spPr>
          <a:xfrm>
            <a:off x="1043492" y="1916833"/>
            <a:ext cx="6777317" cy="1440160"/>
          </a:xfrm>
        </p:spPr>
        <p:txBody>
          <a:bodyPr>
            <a:normAutofit fontScale="92500" lnSpcReduction="10000"/>
          </a:bodyPr>
          <a:lstStyle/>
          <a:p>
            <a:r>
              <a:rPr lang="tr-TR" dirty="0" smtClean="0"/>
              <a:t>İki </a:t>
            </a:r>
            <a:r>
              <a:rPr lang="tr-TR" dirty="0"/>
              <a:t>ya da daha fazla </a:t>
            </a:r>
            <a:r>
              <a:rPr lang="tr-TR" dirty="0" smtClean="0"/>
              <a:t>kavram </a:t>
            </a:r>
            <a:r>
              <a:rPr lang="tr-TR" dirty="0"/>
              <a:t>ve </a:t>
            </a:r>
            <a:r>
              <a:rPr lang="tr-TR" dirty="0" smtClean="0"/>
              <a:t>olay arasındaki ilişkiyi tanımlamak </a:t>
            </a:r>
            <a:r>
              <a:rPr lang="tr-TR" dirty="0"/>
              <a:t>ve açıklamak için kullanılır. </a:t>
            </a:r>
          </a:p>
        </p:txBody>
      </p:sp>
      <p:sp>
        <p:nvSpPr>
          <p:cNvPr id="5" name="Yuvarlatılmış Dikdörtgen 4"/>
          <p:cNvSpPr/>
          <p:nvPr/>
        </p:nvSpPr>
        <p:spPr>
          <a:xfrm>
            <a:off x="1475656" y="3479756"/>
            <a:ext cx="6192688" cy="252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tr-TR" dirty="0"/>
              <a:t>Kapalı bir kaptaki gazın sıcaklığı artırıldığında; kap içerisindeki gaz moleküllerinin kinetik enerjileri artacağından kabın iç çeperine çarpma ile uyguladıkları kuvvet dolayısıyla gazın basıncı artar</a:t>
            </a:r>
            <a:r>
              <a:rPr lang="tr-TR" i="1" dirty="0" smtClean="0"/>
              <a:t>.</a:t>
            </a:r>
            <a:endParaRPr lang="tr-TR" i="1" dirty="0"/>
          </a:p>
        </p:txBody>
      </p:sp>
    </p:spTree>
    <p:extLst>
      <p:ext uri="{BB962C8B-B14F-4D97-AF65-F5344CB8AC3E}">
        <p14:creationId xmlns:p14="http://schemas.microsoft.com/office/powerpoint/2010/main" val="12205061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971600" y="404664"/>
            <a:ext cx="7024744" cy="1143000"/>
          </a:xfrm>
        </p:spPr>
        <p:txBody>
          <a:bodyPr>
            <a:normAutofit fontScale="90000"/>
          </a:bodyPr>
          <a:lstStyle/>
          <a:p>
            <a:r>
              <a:rPr lang="tr-TR" b="1" dirty="0"/>
              <a:t>Farklı Materyalleri Destekleme</a:t>
            </a:r>
          </a:p>
        </p:txBody>
      </p:sp>
      <p:sp>
        <p:nvSpPr>
          <p:cNvPr id="3" name="İçerik Yer Tutucusu 2"/>
          <p:cNvSpPr>
            <a:spLocks noGrp="1"/>
          </p:cNvSpPr>
          <p:nvPr>
            <p:ph idx="1"/>
          </p:nvPr>
        </p:nvSpPr>
        <p:spPr>
          <a:xfrm>
            <a:off x="971600" y="1556792"/>
            <a:ext cx="7056784" cy="1368152"/>
          </a:xfrm>
        </p:spPr>
        <p:txBody>
          <a:bodyPr>
            <a:normAutofit fontScale="92500" lnSpcReduction="10000"/>
          </a:bodyPr>
          <a:lstStyle/>
          <a:p>
            <a:r>
              <a:rPr lang="tr-TR" dirty="0" smtClean="0"/>
              <a:t>Çoklu </a:t>
            </a:r>
            <a:r>
              <a:rPr lang="tr-TR" dirty="0"/>
              <a:t>ortam öğelerini açıklamak, desteklemek, onları daha anlaşılır hale getirmek amacıyla </a:t>
            </a:r>
            <a:r>
              <a:rPr lang="tr-TR" dirty="0" smtClean="0"/>
              <a:t>kullanılır.</a:t>
            </a:r>
            <a:endParaRPr lang="tr-TR" dirty="0"/>
          </a:p>
        </p:txBody>
      </p:sp>
      <p:pic>
        <p:nvPicPr>
          <p:cNvPr id="5" name="Resim 4" descr="G:\okaryotb.jpg"/>
          <p:cNvPicPr/>
          <p:nvPr/>
        </p:nvPicPr>
        <p:blipFill>
          <a:blip r:embed="rId3" cstate="print"/>
          <a:srcRect/>
          <a:stretch>
            <a:fillRect/>
          </a:stretch>
        </p:blipFill>
        <p:spPr bwMode="auto">
          <a:xfrm>
            <a:off x="1986295" y="2924944"/>
            <a:ext cx="4464496" cy="3672408"/>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1727706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899592" y="188640"/>
            <a:ext cx="7024744" cy="576064"/>
          </a:xfrm>
        </p:spPr>
        <p:txBody>
          <a:bodyPr>
            <a:normAutofit fontScale="90000"/>
          </a:bodyPr>
          <a:lstStyle/>
          <a:p>
            <a:r>
              <a:rPr lang="tr-TR" sz="4000" dirty="0" smtClean="0"/>
              <a:t>Etkinlik 2.1</a:t>
            </a:r>
            <a:endParaRPr lang="tr-TR" sz="4000" dirty="0"/>
          </a:p>
        </p:txBody>
      </p:sp>
      <p:graphicFrame>
        <p:nvGraphicFramePr>
          <p:cNvPr id="5" name="İçerik Yer Tutucusu 4"/>
          <p:cNvGraphicFramePr>
            <a:graphicFrameLocks noGrp="1"/>
          </p:cNvGraphicFramePr>
          <p:nvPr>
            <p:ph idx="1"/>
            <p:extLst>
              <p:ext uri="{D42A27DB-BD31-4B8C-83A1-F6EECF244321}">
                <p14:modId xmlns:p14="http://schemas.microsoft.com/office/powerpoint/2010/main" val="982567123"/>
              </p:ext>
            </p:extLst>
          </p:nvPr>
        </p:nvGraphicFramePr>
        <p:xfrm>
          <a:off x="899592" y="1628800"/>
          <a:ext cx="7488832" cy="5034280"/>
        </p:xfrm>
        <a:graphic>
          <a:graphicData uri="http://schemas.openxmlformats.org/drawingml/2006/table">
            <a:tbl>
              <a:tblPr firstRow="1" firstCol="1" bandRow="1"/>
              <a:tblGrid>
                <a:gridCol w="3744416"/>
                <a:gridCol w="3744416"/>
              </a:tblGrid>
              <a:tr h="4896544">
                <a:tc>
                  <a:txBody>
                    <a:bodyPr/>
                    <a:lstStyle/>
                    <a:p>
                      <a:pPr indent="457200" algn="l">
                        <a:lnSpc>
                          <a:spcPct val="115000"/>
                        </a:lnSpc>
                        <a:spcAft>
                          <a:spcPts val="1000"/>
                        </a:spcAft>
                      </a:pPr>
                      <a:r>
                        <a:rPr lang="tr-TR" sz="1400" dirty="0">
                          <a:effectLst/>
                          <a:latin typeface="Arial"/>
                          <a:ea typeface="Times New Roman"/>
                          <a:cs typeface="Times New Roman"/>
                        </a:rPr>
                        <a:t>Kalp, insanın göğüs boşluğunda iki akciğeri arasında ve göğüs kemiğinin hemen arkasında yer alır. Ergin kadında ortalama 230-280 gr. Erkekte ise 280-340 gr ağırlığındadır. Yaş ilerledikçe ağırlığı ve büyüklüğü de artar. </a:t>
                      </a:r>
                      <a:endParaRPr lang="tr-TR" sz="1100" dirty="0">
                        <a:effectLst/>
                        <a:latin typeface="Calibri"/>
                        <a:ea typeface="Times New Roman"/>
                        <a:cs typeface="Times New Roman"/>
                      </a:endParaRPr>
                    </a:p>
                    <a:p>
                      <a:pPr indent="457200" algn="l">
                        <a:lnSpc>
                          <a:spcPct val="115000"/>
                        </a:lnSpc>
                        <a:spcAft>
                          <a:spcPts val="1000"/>
                        </a:spcAft>
                      </a:pPr>
                      <a:r>
                        <a:rPr lang="tr-TR" sz="1400" dirty="0">
                          <a:effectLst/>
                          <a:latin typeface="Arial"/>
                          <a:ea typeface="Times New Roman"/>
                          <a:cs typeface="Times New Roman"/>
                        </a:rPr>
                        <a:t>Toplam dört odacıklı olan kalpte üstteki iki odacığa kulakçık, alttaki iki odacığa karıncık adı verilir. Sağ kulakçık ile sağ karıncık arasında üçlü, sol kulakçık iken sol karıncık arasında ikili kapakçık bulunur. Sağ kulakçığa üst ana toplardamar ile alt ana toplardamar bağlanır. Sağ karıncıktan ise akciğer atardamarı çıkar. Sol kulakçığa kalbin en büyük damarlarından biri olan aort atardamarı çıkar. Kulakçıklar ile karıncıklar arasındaki kapakçıklar karıncıklara doğru tek yönde açılır. Karıncıkları atardamarlara bağlayan açıklıklarda da yarım ay şeklinde üçlü kapakçıklar bulunur.</a:t>
                      </a:r>
                      <a:r>
                        <a:rPr lang="tr-TR" sz="1400" dirty="0">
                          <a:effectLst/>
                          <a:latin typeface="Times New Roman"/>
                          <a:ea typeface="Times New Roman"/>
                          <a:cs typeface="Times New Roman"/>
                        </a:rPr>
                        <a:t> </a:t>
                      </a:r>
                      <a:endParaRPr lang="tr-TR" sz="1100" dirty="0">
                        <a:effectLst/>
                        <a:latin typeface="Calibri"/>
                        <a:ea typeface="Times New Roman"/>
                        <a:cs typeface="Times New Roman"/>
                      </a:endParaRPr>
                    </a:p>
                  </a:txBody>
                  <a:tcPr marL="65292" marR="652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indent="457200" algn="just">
                        <a:lnSpc>
                          <a:spcPct val="115000"/>
                        </a:lnSpc>
                        <a:spcAft>
                          <a:spcPts val="1000"/>
                        </a:spcAft>
                      </a:pPr>
                      <a:r>
                        <a:rPr lang="tr-TR" sz="1000" dirty="0">
                          <a:effectLst/>
                          <a:latin typeface="Calibri"/>
                          <a:ea typeface="Times New Roman"/>
                          <a:cs typeface="Calibri"/>
                        </a:rPr>
                        <a:t> </a:t>
                      </a:r>
                      <a:endParaRPr lang="tr-TR" sz="1000" dirty="0">
                        <a:effectLst/>
                        <a:latin typeface="Calibri"/>
                        <a:ea typeface="Times New Roman"/>
                        <a:cs typeface="Times New Roman"/>
                      </a:endParaRPr>
                    </a:p>
                  </a:txBody>
                  <a:tcPr marL="65292" marR="652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Başlık 1"/>
          <p:cNvSpPr txBox="1">
            <a:spLocks/>
          </p:cNvSpPr>
          <p:nvPr/>
        </p:nvSpPr>
        <p:spPr>
          <a:xfrm>
            <a:off x="323528" y="908720"/>
            <a:ext cx="7920880" cy="57606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tr-TR" sz="1600" dirty="0"/>
              <a:t>Soldaki </a:t>
            </a:r>
            <a:r>
              <a:rPr lang="tr-TR" sz="1600" dirty="0" smtClean="0"/>
              <a:t>metni </a:t>
            </a:r>
            <a:r>
              <a:rPr lang="tr-TR" sz="1600" dirty="0"/>
              <a:t>daha anlaşılabilir kılmak için yeniden organize ederek sağdaki boşluğa yazınız.</a:t>
            </a:r>
          </a:p>
          <a:p>
            <a:pPr algn="l"/>
            <a:r>
              <a:rPr lang="tr-TR" sz="1600" i="1" dirty="0"/>
              <a:t>İpuçları: Başlık, Maddeleme, Sıralama vb.</a:t>
            </a:r>
            <a:endParaRPr lang="tr-TR" sz="1600" dirty="0"/>
          </a:p>
        </p:txBody>
      </p:sp>
    </p:spTree>
    <p:extLst>
      <p:ext uri="{BB962C8B-B14F-4D97-AF65-F5344CB8AC3E}">
        <p14:creationId xmlns:p14="http://schemas.microsoft.com/office/powerpoint/2010/main" val="30032751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Etkinlik 2.1- CEVAP-</a:t>
            </a:r>
            <a:endParaRPr lang="tr-TR" dirty="0"/>
          </a:p>
        </p:txBody>
      </p:sp>
      <p:sp>
        <p:nvSpPr>
          <p:cNvPr id="3" name="İçerik Yer Tutucusu 2"/>
          <p:cNvSpPr>
            <a:spLocks noGrp="1"/>
          </p:cNvSpPr>
          <p:nvPr>
            <p:ph idx="1"/>
          </p:nvPr>
        </p:nvSpPr>
        <p:spPr/>
        <p:txBody>
          <a:bodyPr>
            <a:normAutofit fontScale="92500" lnSpcReduction="20000"/>
          </a:bodyPr>
          <a:lstStyle/>
          <a:p>
            <a:r>
              <a:rPr lang="tr-TR" dirty="0" smtClean="0">
                <a:effectLst/>
                <a:latin typeface="Arial"/>
                <a:ea typeface="Times New Roman"/>
                <a:cs typeface="Times New Roman"/>
              </a:rPr>
              <a:t>Göğüs boşluğunda iki akciğer arasında ve göğüs kemiğinin hemen arkasında yer alır.</a:t>
            </a:r>
          </a:p>
          <a:p>
            <a:r>
              <a:rPr lang="tr-TR" dirty="0" smtClean="0">
                <a:effectLst/>
                <a:latin typeface="Arial"/>
                <a:ea typeface="Times New Roman"/>
                <a:cs typeface="Times New Roman"/>
              </a:rPr>
              <a:t>Kadınlarda ortalama 230-280 gr. Erkeklerde ise 280-340 gr ağırlığındadır.</a:t>
            </a:r>
          </a:p>
          <a:p>
            <a:r>
              <a:rPr lang="tr-TR" dirty="0" smtClean="0">
                <a:latin typeface="Arial"/>
                <a:cs typeface="Times New Roman"/>
              </a:rPr>
              <a:t>İki </a:t>
            </a:r>
            <a:r>
              <a:rPr lang="tr-TR" dirty="0" err="1" smtClean="0">
                <a:latin typeface="Arial"/>
                <a:cs typeface="Times New Roman"/>
              </a:rPr>
              <a:t>kulakcık</a:t>
            </a:r>
            <a:r>
              <a:rPr lang="tr-TR" dirty="0" smtClean="0">
                <a:latin typeface="Arial"/>
                <a:cs typeface="Times New Roman"/>
              </a:rPr>
              <a:t> ve iki karıncık olmak üzere </a:t>
            </a:r>
            <a:r>
              <a:rPr lang="tr-TR" dirty="0">
                <a:latin typeface="Arial"/>
                <a:cs typeface="Times New Roman"/>
              </a:rPr>
              <a:t>t</a:t>
            </a:r>
            <a:r>
              <a:rPr lang="tr-TR" dirty="0" smtClean="0">
                <a:latin typeface="Arial"/>
                <a:cs typeface="Times New Roman"/>
              </a:rPr>
              <a:t>oplam 4 odacıklıdır.</a:t>
            </a:r>
          </a:p>
          <a:p>
            <a:r>
              <a:rPr lang="tr-TR" dirty="0" smtClean="0">
                <a:effectLst/>
                <a:latin typeface="Arial"/>
                <a:ea typeface="Times New Roman"/>
                <a:cs typeface="Times New Roman"/>
              </a:rPr>
              <a:t>Sağ kulakçığa üst ana toplardamar ile alt ana toplardamar bağlanır.</a:t>
            </a:r>
          </a:p>
          <a:p>
            <a:r>
              <a:rPr lang="tr-TR" dirty="0" smtClean="0">
                <a:effectLst/>
                <a:latin typeface="Arial"/>
                <a:ea typeface="Times New Roman"/>
                <a:cs typeface="Times New Roman"/>
              </a:rPr>
              <a:t>Sağ karıncıktan ise akciğer atardamarı çıkar.</a:t>
            </a:r>
          </a:p>
          <a:p>
            <a:r>
              <a:rPr lang="tr-TR" dirty="0" smtClean="0">
                <a:effectLst/>
                <a:latin typeface="Arial"/>
                <a:ea typeface="Times New Roman"/>
                <a:cs typeface="Times New Roman"/>
              </a:rPr>
              <a:t>Sol kulakçıktan aort atardamarı çıkar.</a:t>
            </a:r>
          </a:p>
          <a:p>
            <a:pPr marL="0" indent="0">
              <a:buNone/>
            </a:pPr>
            <a:endParaRPr lang="tr-TR" dirty="0"/>
          </a:p>
        </p:txBody>
      </p:sp>
    </p:spTree>
    <p:extLst>
      <p:ext uri="{BB962C8B-B14F-4D97-AF65-F5344CB8AC3E}">
        <p14:creationId xmlns:p14="http://schemas.microsoft.com/office/powerpoint/2010/main" val="21663503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Etkinlik </a:t>
            </a:r>
            <a:r>
              <a:rPr lang="tr-TR" dirty="0" smtClean="0"/>
              <a:t>2.1</a:t>
            </a:r>
            <a:endParaRPr lang="tr-TR" dirty="0"/>
          </a:p>
        </p:txBody>
      </p:sp>
      <p:sp>
        <p:nvSpPr>
          <p:cNvPr id="3" name="İçerik Yer Tutucusu 2"/>
          <p:cNvSpPr>
            <a:spLocks noGrp="1"/>
          </p:cNvSpPr>
          <p:nvPr>
            <p:ph idx="1"/>
          </p:nvPr>
        </p:nvSpPr>
        <p:spPr/>
        <p:txBody>
          <a:bodyPr>
            <a:normAutofit fontScale="77500" lnSpcReduction="20000"/>
          </a:bodyPr>
          <a:lstStyle/>
          <a:p>
            <a:r>
              <a:rPr lang="tr-TR" dirty="0"/>
              <a:t>Adım 2: </a:t>
            </a:r>
            <a:r>
              <a:rPr lang="tr-TR" dirty="0" smtClean="0"/>
              <a:t>Bu </a:t>
            </a:r>
            <a:r>
              <a:rPr lang="tr-TR" dirty="0"/>
              <a:t>materyali derste kullanacak olsanız hangi amaçla kullanırdınız? Kısaca açıklayınız</a:t>
            </a:r>
          </a:p>
          <a:p>
            <a:pPr lvl="0"/>
            <a:r>
              <a:rPr lang="tr-TR" dirty="0"/>
              <a:t>Örnek verme</a:t>
            </a:r>
          </a:p>
          <a:p>
            <a:pPr marL="0" indent="0">
              <a:buNone/>
            </a:pPr>
            <a:r>
              <a:rPr lang="tr-TR" dirty="0" smtClean="0"/>
              <a:t>________________________________________________</a:t>
            </a:r>
          </a:p>
          <a:p>
            <a:r>
              <a:rPr lang="tr-TR" dirty="0" smtClean="0"/>
              <a:t>Benzerlik </a:t>
            </a:r>
            <a:r>
              <a:rPr lang="tr-TR" dirty="0"/>
              <a:t>ve farklılıkları belirtme</a:t>
            </a:r>
          </a:p>
          <a:p>
            <a:pPr marL="0" indent="0">
              <a:buNone/>
            </a:pPr>
            <a:r>
              <a:rPr lang="tr-TR" dirty="0" smtClean="0"/>
              <a:t>________________________________________________</a:t>
            </a:r>
          </a:p>
          <a:p>
            <a:r>
              <a:rPr lang="tr-TR" dirty="0" smtClean="0"/>
              <a:t>Sıralama ve listeleme</a:t>
            </a:r>
          </a:p>
          <a:p>
            <a:pPr marL="0" indent="0">
              <a:buNone/>
            </a:pPr>
            <a:r>
              <a:rPr lang="tr-TR" dirty="0" smtClean="0"/>
              <a:t>________________________________________________</a:t>
            </a:r>
            <a:endParaRPr lang="tr-TR" dirty="0"/>
          </a:p>
          <a:p>
            <a:pPr lvl="0"/>
            <a:r>
              <a:rPr lang="tr-TR" dirty="0"/>
              <a:t>Destek sağlama</a:t>
            </a:r>
          </a:p>
          <a:p>
            <a:pPr marL="0" indent="0">
              <a:buNone/>
            </a:pPr>
            <a:r>
              <a:rPr lang="tr-TR" dirty="0" smtClean="0"/>
              <a:t>________________________________________________</a:t>
            </a:r>
            <a:endParaRPr lang="tr-TR" dirty="0"/>
          </a:p>
        </p:txBody>
      </p:sp>
    </p:spTree>
    <p:extLst>
      <p:ext uri="{BB962C8B-B14F-4D97-AF65-F5344CB8AC3E}">
        <p14:creationId xmlns:p14="http://schemas.microsoft.com/office/powerpoint/2010/main" val="13446760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smtClean="0"/>
              <a:t>Özet</a:t>
            </a:r>
            <a:endParaRPr lang="tr-TR" b="1" dirty="0"/>
          </a:p>
        </p:txBody>
      </p:sp>
      <p:sp>
        <p:nvSpPr>
          <p:cNvPr id="3" name="İçerik Yer Tutucusu 2"/>
          <p:cNvSpPr>
            <a:spLocks noGrp="1"/>
          </p:cNvSpPr>
          <p:nvPr>
            <p:ph idx="1"/>
          </p:nvPr>
        </p:nvSpPr>
        <p:spPr/>
        <p:txBody>
          <a:bodyPr/>
          <a:lstStyle/>
          <a:p>
            <a:pPr marL="457200" lvl="1" indent="0">
              <a:buNone/>
            </a:pPr>
            <a:r>
              <a:rPr lang="tr-TR" dirty="0" smtClean="0"/>
              <a:t>Bu bölümde metinlerin eğitimde kullanımı sunulmuştur. Metinler </a:t>
            </a:r>
            <a:r>
              <a:rPr lang="tr-TR" dirty="0"/>
              <a:t>mesaj sunumunun en yaygın ve en kısa </a:t>
            </a:r>
            <a:r>
              <a:rPr lang="tr-TR" dirty="0" smtClean="0"/>
              <a:t>yoludur. İyi tasarlanmış metinler iyi etki yaratır. Eğitimde metinler, kısa </a:t>
            </a:r>
            <a:r>
              <a:rPr lang="tr-TR" dirty="0"/>
              <a:t>tanımlar ve örnekleri </a:t>
            </a:r>
            <a:r>
              <a:rPr lang="tr-TR" dirty="0" smtClean="0"/>
              <a:t>sunma, benzerlik </a:t>
            </a:r>
            <a:r>
              <a:rPr lang="tr-TR" dirty="0"/>
              <a:t>ve farklılıkları </a:t>
            </a:r>
            <a:r>
              <a:rPr lang="tr-TR" dirty="0" smtClean="0"/>
              <a:t>belirleme, sıralama </a:t>
            </a:r>
            <a:r>
              <a:rPr lang="tr-TR" dirty="0"/>
              <a:t>ve </a:t>
            </a:r>
            <a:r>
              <a:rPr lang="tr-TR" dirty="0" smtClean="0"/>
              <a:t>listelemeler oluşturma, sebep-sonuç </a:t>
            </a:r>
            <a:r>
              <a:rPr lang="tr-TR" dirty="0"/>
              <a:t>yapıları veya açıklamaları </a:t>
            </a:r>
            <a:r>
              <a:rPr lang="tr-TR" dirty="0" smtClean="0"/>
              <a:t>belirtme, farklı </a:t>
            </a:r>
            <a:r>
              <a:rPr lang="tr-TR" dirty="0"/>
              <a:t>materyalleri </a:t>
            </a:r>
            <a:r>
              <a:rPr lang="tr-TR" dirty="0" smtClean="0"/>
              <a:t>destekleme amaçlı kullanılabilir.</a:t>
            </a:r>
            <a:endParaRPr lang="tr-TR" dirty="0"/>
          </a:p>
          <a:p>
            <a:endParaRPr lang="tr-TR" dirty="0"/>
          </a:p>
        </p:txBody>
      </p:sp>
    </p:spTree>
    <p:extLst>
      <p:ext uri="{BB962C8B-B14F-4D97-AF65-F5344CB8AC3E}">
        <p14:creationId xmlns:p14="http://schemas.microsoft.com/office/powerpoint/2010/main" val="23504390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smtClean="0"/>
              <a:t>Kapsam</a:t>
            </a:r>
            <a:endParaRPr lang="tr-TR" b="1" dirty="0"/>
          </a:p>
        </p:txBody>
      </p:sp>
      <p:sp>
        <p:nvSpPr>
          <p:cNvPr id="3" name="İçerik Yer Tutucusu 2"/>
          <p:cNvSpPr>
            <a:spLocks noGrp="1"/>
          </p:cNvSpPr>
          <p:nvPr>
            <p:ph idx="1"/>
          </p:nvPr>
        </p:nvSpPr>
        <p:spPr/>
        <p:txBody>
          <a:bodyPr/>
          <a:lstStyle/>
          <a:p>
            <a:r>
              <a:rPr lang="tr-TR" dirty="0" smtClean="0"/>
              <a:t>Metinlerin kullanımı</a:t>
            </a:r>
          </a:p>
          <a:p>
            <a:pPr lvl="1"/>
            <a:r>
              <a:rPr lang="tr-TR" dirty="0" smtClean="0"/>
              <a:t>Kısa tanımlar ve örnekleri sunma</a:t>
            </a:r>
          </a:p>
          <a:p>
            <a:pPr lvl="1"/>
            <a:r>
              <a:rPr lang="tr-TR" dirty="0" smtClean="0"/>
              <a:t>Benzerlik ve farklılıkları belirleme</a:t>
            </a:r>
          </a:p>
          <a:p>
            <a:pPr lvl="1"/>
            <a:r>
              <a:rPr lang="tr-TR" dirty="0" smtClean="0"/>
              <a:t>Sıralama ve listelemeler</a:t>
            </a:r>
          </a:p>
          <a:p>
            <a:pPr lvl="1"/>
            <a:r>
              <a:rPr lang="tr-TR" dirty="0" smtClean="0"/>
              <a:t>Sebep-Sonuç yapıları veya açıklamaları belirtme</a:t>
            </a:r>
          </a:p>
          <a:p>
            <a:pPr lvl="1"/>
            <a:r>
              <a:rPr lang="tr-TR" dirty="0" smtClean="0"/>
              <a:t>Farklı materyalleri destekleme</a:t>
            </a:r>
            <a:endParaRPr lang="tr-TR" dirty="0"/>
          </a:p>
        </p:txBody>
      </p:sp>
    </p:spTree>
    <p:extLst>
      <p:ext uri="{BB962C8B-B14F-4D97-AF65-F5344CB8AC3E}">
        <p14:creationId xmlns:p14="http://schemas.microsoft.com/office/powerpoint/2010/main" val="1716310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a:xfrm>
            <a:off x="971600" y="2060848"/>
            <a:ext cx="6624736" cy="3412976"/>
          </a:xfrm>
        </p:spPr>
        <p:txBody>
          <a:bodyPr/>
          <a:lstStyle/>
          <a:p>
            <a:r>
              <a:rPr lang="tr-TR" dirty="0" smtClean="0"/>
              <a:t>Resim, video ya da animasyon kullanmak varken neden metin kullanılsın ki?</a:t>
            </a:r>
            <a:endParaRPr lang="tr-TR" dirty="0"/>
          </a:p>
        </p:txBody>
      </p:sp>
    </p:spTree>
    <p:extLst>
      <p:ext uri="{BB962C8B-B14F-4D97-AF65-F5344CB8AC3E}">
        <p14:creationId xmlns:p14="http://schemas.microsoft.com/office/powerpoint/2010/main" val="3346889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043608" y="692696"/>
            <a:ext cx="7024744" cy="1143000"/>
          </a:xfrm>
        </p:spPr>
        <p:txBody>
          <a:bodyPr/>
          <a:lstStyle/>
          <a:p>
            <a:r>
              <a:rPr lang="tr-TR" dirty="0"/>
              <a:t>Metinlerin kullanımı</a:t>
            </a:r>
          </a:p>
        </p:txBody>
      </p:sp>
      <p:sp>
        <p:nvSpPr>
          <p:cNvPr id="3" name="İçerik Yer Tutucusu 2"/>
          <p:cNvSpPr>
            <a:spLocks noGrp="1"/>
          </p:cNvSpPr>
          <p:nvPr>
            <p:ph idx="1"/>
          </p:nvPr>
        </p:nvSpPr>
        <p:spPr/>
        <p:txBody>
          <a:bodyPr>
            <a:normAutofit/>
          </a:bodyPr>
          <a:lstStyle/>
          <a:p>
            <a:r>
              <a:rPr lang="tr-TR" dirty="0" smtClean="0"/>
              <a:t>En </a:t>
            </a:r>
            <a:r>
              <a:rPr lang="tr-TR" dirty="0"/>
              <a:t>yaygın ve en kısa </a:t>
            </a:r>
            <a:r>
              <a:rPr lang="tr-TR" dirty="0" smtClean="0"/>
              <a:t>yol </a:t>
            </a:r>
          </a:p>
          <a:p>
            <a:r>
              <a:rPr lang="tr-TR" dirty="0" smtClean="0"/>
              <a:t>Kolayca </a:t>
            </a:r>
            <a:r>
              <a:rPr lang="tr-TR" dirty="0"/>
              <a:t>hazırlanabilir ve </a:t>
            </a:r>
            <a:r>
              <a:rPr lang="tr-TR" dirty="0" smtClean="0"/>
              <a:t>dağıtılabilir</a:t>
            </a:r>
          </a:p>
          <a:p>
            <a:r>
              <a:rPr lang="tr-TR" dirty="0" err="1" smtClean="0"/>
              <a:t>Öğretimsel</a:t>
            </a:r>
            <a:r>
              <a:rPr lang="tr-TR" dirty="0" smtClean="0"/>
              <a:t> mesajlarda metinler; harfler, rakamlar ve sembollerden oluşturulur.  </a:t>
            </a:r>
          </a:p>
          <a:p>
            <a:endParaRPr lang="tr-TR" dirty="0"/>
          </a:p>
        </p:txBody>
      </p:sp>
      <p:sp>
        <p:nvSpPr>
          <p:cNvPr id="5" name="Akış Çizelgesi: Öteki İşlem 4"/>
          <p:cNvSpPr/>
          <p:nvPr/>
        </p:nvSpPr>
        <p:spPr>
          <a:xfrm>
            <a:off x="1547664" y="4437112"/>
            <a:ext cx="2232248" cy="864096"/>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İYİ METİN</a:t>
            </a:r>
            <a:endParaRPr lang="tr-TR" dirty="0"/>
          </a:p>
        </p:txBody>
      </p:sp>
      <p:sp>
        <p:nvSpPr>
          <p:cNvPr id="6" name="Akış Çizelgesi: Öteki İşlem 5"/>
          <p:cNvSpPr/>
          <p:nvPr/>
        </p:nvSpPr>
        <p:spPr>
          <a:xfrm>
            <a:off x="5364088" y="4437112"/>
            <a:ext cx="2232248" cy="864096"/>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İYİ ETKİ</a:t>
            </a:r>
            <a:endParaRPr lang="tr-TR" dirty="0"/>
          </a:p>
        </p:txBody>
      </p:sp>
      <p:sp>
        <p:nvSpPr>
          <p:cNvPr id="7" name="Köşeli Çift Ayraç 6"/>
          <p:cNvSpPr/>
          <p:nvPr/>
        </p:nvSpPr>
        <p:spPr>
          <a:xfrm>
            <a:off x="3995936" y="4653136"/>
            <a:ext cx="1224136" cy="432048"/>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Tree>
    <p:extLst>
      <p:ext uri="{BB962C8B-B14F-4D97-AF65-F5344CB8AC3E}">
        <p14:creationId xmlns:p14="http://schemas.microsoft.com/office/powerpoint/2010/main" val="13871273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043608" y="692696"/>
            <a:ext cx="7024744" cy="1143000"/>
          </a:xfrm>
        </p:spPr>
        <p:txBody>
          <a:bodyPr/>
          <a:lstStyle/>
          <a:p>
            <a:r>
              <a:rPr lang="tr-TR" dirty="0" smtClean="0"/>
              <a:t>Metinler Tasarlanırken;</a:t>
            </a:r>
            <a:endParaRPr lang="tr-TR" dirty="0"/>
          </a:p>
        </p:txBody>
      </p:sp>
      <p:sp>
        <p:nvSpPr>
          <p:cNvPr id="6" name="İçerik Yer Tutucusu 5"/>
          <p:cNvSpPr>
            <a:spLocks noGrp="1"/>
          </p:cNvSpPr>
          <p:nvPr>
            <p:ph idx="1"/>
          </p:nvPr>
        </p:nvSpPr>
        <p:spPr>
          <a:xfrm>
            <a:off x="1043492" y="4221088"/>
            <a:ext cx="6777317" cy="1611541"/>
          </a:xfrm>
        </p:spPr>
        <p:txBody>
          <a:bodyPr>
            <a:normAutofit lnSpcReduction="10000"/>
          </a:bodyPr>
          <a:lstStyle/>
          <a:p>
            <a:r>
              <a:rPr lang="tr-TR" dirty="0" smtClean="0">
                <a:solidFill>
                  <a:schemeClr val="tx1"/>
                </a:solidFill>
              </a:rPr>
              <a:t>Sade </a:t>
            </a:r>
            <a:r>
              <a:rPr lang="tr-TR" dirty="0">
                <a:solidFill>
                  <a:schemeClr val="tx1"/>
                </a:solidFill>
              </a:rPr>
              <a:t>ve öz </a:t>
            </a:r>
            <a:r>
              <a:rPr lang="tr-TR" dirty="0" smtClean="0">
                <a:solidFill>
                  <a:schemeClr val="tx1"/>
                </a:solidFill>
              </a:rPr>
              <a:t>tasarım</a:t>
            </a:r>
          </a:p>
          <a:p>
            <a:r>
              <a:rPr lang="tr-TR" dirty="0" smtClean="0">
                <a:solidFill>
                  <a:schemeClr val="tx1"/>
                </a:solidFill>
              </a:rPr>
              <a:t>Anlatımı destekler</a:t>
            </a:r>
          </a:p>
          <a:p>
            <a:r>
              <a:rPr lang="tr-TR" dirty="0" smtClean="0">
                <a:solidFill>
                  <a:schemeClr val="tx1"/>
                </a:solidFill>
              </a:rPr>
              <a:t>Önemli noktaları öne çıkarır.</a:t>
            </a:r>
          </a:p>
        </p:txBody>
      </p:sp>
      <p:pic>
        <p:nvPicPr>
          <p:cNvPr id="7" name="Resim 6"/>
          <p:cNvPicPr/>
          <p:nvPr/>
        </p:nvPicPr>
        <p:blipFill>
          <a:blip r:embed="rId3" cstate="print"/>
          <a:stretch>
            <a:fillRect/>
          </a:stretch>
        </p:blipFill>
        <p:spPr>
          <a:xfrm>
            <a:off x="1475656" y="1772816"/>
            <a:ext cx="5486400" cy="2344420"/>
          </a:xfrm>
          <a:prstGeom prst="rect">
            <a:avLst/>
          </a:prstGeom>
          <a:ln>
            <a:solidFill>
              <a:schemeClr val="accent1"/>
            </a:solidFill>
          </a:ln>
        </p:spPr>
      </p:pic>
    </p:spTree>
    <p:extLst>
      <p:ext uri="{BB962C8B-B14F-4D97-AF65-F5344CB8AC3E}">
        <p14:creationId xmlns:p14="http://schemas.microsoft.com/office/powerpoint/2010/main" val="35227406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043608" y="692696"/>
            <a:ext cx="7024744" cy="1143000"/>
          </a:xfrm>
        </p:spPr>
        <p:txBody>
          <a:bodyPr>
            <a:normAutofit fontScale="90000"/>
          </a:bodyPr>
          <a:lstStyle/>
          <a:p>
            <a:r>
              <a:rPr lang="tr-TR" dirty="0" smtClean="0"/>
              <a:t>Kısa Tanımları Örnekleri Sunma</a:t>
            </a:r>
            <a:endParaRPr lang="tr-TR" dirty="0"/>
          </a:p>
        </p:txBody>
      </p:sp>
      <p:sp>
        <p:nvSpPr>
          <p:cNvPr id="4" name="Yuvarlatılmış Dikdörtgen 3"/>
          <p:cNvSpPr/>
          <p:nvPr/>
        </p:nvSpPr>
        <p:spPr>
          <a:xfrm>
            <a:off x="1263798" y="3861048"/>
            <a:ext cx="6336704" cy="211767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tr-TR" b="1" u="sng" dirty="0" smtClean="0"/>
              <a:t>Homojen </a:t>
            </a:r>
            <a:r>
              <a:rPr lang="tr-TR" b="1" u="sng" dirty="0"/>
              <a:t>Karışımlar</a:t>
            </a:r>
            <a:r>
              <a:rPr lang="tr-TR" dirty="0"/>
              <a:t>: Her tarafında aynı </a:t>
            </a:r>
            <a:r>
              <a:rPr lang="tr-TR" dirty="0" smtClean="0"/>
              <a:t>özelliği gösteren</a:t>
            </a:r>
            <a:r>
              <a:rPr lang="tr-TR" dirty="0"/>
              <a:t>, tek bir madde gibi gözüken karışımlara homojen karışımlar denir. Tuzlu su, şekerli su, alkollü su, çeşme suyu ile içerisinde bulunduğumuz hava homojen karışıma örnek verilir</a:t>
            </a:r>
            <a:r>
              <a:rPr lang="tr-TR" dirty="0" smtClean="0"/>
              <a:t>.”</a:t>
            </a:r>
            <a:endParaRPr lang="tr-TR" dirty="0"/>
          </a:p>
        </p:txBody>
      </p:sp>
      <p:sp>
        <p:nvSpPr>
          <p:cNvPr id="6" name="İçerik Yer Tutucusu 5"/>
          <p:cNvSpPr txBox="1">
            <a:spLocks/>
          </p:cNvSpPr>
          <p:nvPr/>
        </p:nvSpPr>
        <p:spPr>
          <a:xfrm>
            <a:off x="1263798" y="1988840"/>
            <a:ext cx="6777317" cy="1611541"/>
          </a:xfrm>
          <a:prstGeom prst="rect">
            <a:avLst/>
          </a:prstGeom>
        </p:spPr>
        <p:txBody>
          <a:bodyPr vert="horz" lIns="91440" tIns="45720" rIns="91440" bIns="45720" rtlCol="0">
            <a:normAutofit lnSpcReduction="10000"/>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r>
              <a:rPr lang="tr-TR" dirty="0" smtClean="0">
                <a:solidFill>
                  <a:schemeClr val="tx1"/>
                </a:solidFill>
              </a:rPr>
              <a:t>Kavramlar </a:t>
            </a:r>
            <a:r>
              <a:rPr lang="tr-TR" dirty="0">
                <a:solidFill>
                  <a:schemeClr val="tx1"/>
                </a:solidFill>
              </a:rPr>
              <a:t>kısaca tanımlanır ve örneklerle </a:t>
            </a:r>
            <a:r>
              <a:rPr lang="tr-TR" dirty="0" smtClean="0">
                <a:solidFill>
                  <a:schemeClr val="tx1"/>
                </a:solidFill>
              </a:rPr>
              <a:t>desteklenir.</a:t>
            </a:r>
          </a:p>
          <a:p>
            <a:r>
              <a:rPr lang="tr-TR" dirty="0" smtClean="0">
                <a:solidFill>
                  <a:schemeClr val="tx1"/>
                </a:solidFill>
              </a:rPr>
              <a:t>Tanımlar </a:t>
            </a:r>
            <a:r>
              <a:rPr lang="tr-TR" dirty="0">
                <a:solidFill>
                  <a:schemeClr val="tx1"/>
                </a:solidFill>
              </a:rPr>
              <a:t>sade ve anlaşılır </a:t>
            </a:r>
            <a:r>
              <a:rPr lang="tr-TR" dirty="0" smtClean="0">
                <a:solidFill>
                  <a:schemeClr val="tx1"/>
                </a:solidFill>
              </a:rPr>
              <a:t>olmalıdır.</a:t>
            </a:r>
          </a:p>
          <a:p>
            <a:r>
              <a:rPr lang="tr-TR" dirty="0" smtClean="0">
                <a:solidFill>
                  <a:schemeClr val="tx1"/>
                </a:solidFill>
              </a:rPr>
              <a:t>Örnekler </a:t>
            </a:r>
            <a:r>
              <a:rPr lang="tr-TR" dirty="0">
                <a:solidFill>
                  <a:schemeClr val="tx1"/>
                </a:solidFill>
              </a:rPr>
              <a:t>uygun </a:t>
            </a:r>
            <a:r>
              <a:rPr lang="tr-TR" dirty="0" smtClean="0">
                <a:solidFill>
                  <a:schemeClr val="tx1"/>
                </a:solidFill>
              </a:rPr>
              <a:t>olmalıdır.</a:t>
            </a:r>
            <a:endParaRPr lang="tr-TR" dirty="0"/>
          </a:p>
        </p:txBody>
      </p:sp>
    </p:spTree>
    <p:extLst>
      <p:ext uri="{BB962C8B-B14F-4D97-AF65-F5344CB8AC3E}">
        <p14:creationId xmlns:p14="http://schemas.microsoft.com/office/powerpoint/2010/main" val="6733675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043608" y="764704"/>
            <a:ext cx="7024744" cy="1143000"/>
          </a:xfrm>
        </p:spPr>
        <p:txBody>
          <a:bodyPr>
            <a:normAutofit fontScale="90000"/>
          </a:bodyPr>
          <a:lstStyle/>
          <a:p>
            <a:r>
              <a:rPr lang="tr-TR" dirty="0" smtClean="0"/>
              <a:t>Benzerlik ve Farklılıkları Belirtme</a:t>
            </a:r>
            <a:endParaRPr lang="tr-TR" dirty="0"/>
          </a:p>
        </p:txBody>
      </p:sp>
      <p:graphicFrame>
        <p:nvGraphicFramePr>
          <p:cNvPr id="6" name="İçerik Yer Tutucusu 5"/>
          <p:cNvGraphicFramePr>
            <a:graphicFrameLocks noGrp="1"/>
          </p:cNvGraphicFramePr>
          <p:nvPr>
            <p:ph idx="1"/>
            <p:extLst>
              <p:ext uri="{D42A27DB-BD31-4B8C-83A1-F6EECF244321}">
                <p14:modId xmlns:p14="http://schemas.microsoft.com/office/powerpoint/2010/main" val="495173182"/>
              </p:ext>
            </p:extLst>
          </p:nvPr>
        </p:nvGraphicFramePr>
        <p:xfrm>
          <a:off x="1107167" y="4077073"/>
          <a:ext cx="3248809" cy="2232247"/>
        </p:xfrm>
        <a:graphic>
          <a:graphicData uri="http://schemas.openxmlformats.org/drawingml/2006/table">
            <a:tbl>
              <a:tblPr firstRow="1" firstCol="1" bandRow="1">
                <a:tableStyleId>{5C22544A-7EE6-4342-B048-85BDC9FD1C3A}</a:tableStyleId>
              </a:tblPr>
              <a:tblGrid>
                <a:gridCol w="3248809"/>
              </a:tblGrid>
              <a:tr h="201645">
                <a:tc>
                  <a:txBody>
                    <a:bodyPr/>
                    <a:lstStyle/>
                    <a:p>
                      <a:pPr indent="457200" algn="l">
                        <a:lnSpc>
                          <a:spcPct val="115000"/>
                        </a:lnSpc>
                        <a:spcAft>
                          <a:spcPts val="1000"/>
                        </a:spcAft>
                      </a:pPr>
                      <a:r>
                        <a:rPr lang="tr-TR" sz="1000" dirty="0" smtClean="0">
                          <a:effectLst/>
                        </a:rPr>
                        <a:t>                        BİLEŞİKLER</a:t>
                      </a:r>
                      <a:endParaRPr lang="tr-TR" sz="1100" dirty="0">
                        <a:effectLst/>
                        <a:latin typeface="Calibri"/>
                        <a:ea typeface="Times New Roman"/>
                        <a:cs typeface="Times New Roman"/>
                      </a:endParaRPr>
                    </a:p>
                  </a:txBody>
                  <a:tcPr marL="68580" marR="68580" marT="0" marB="0"/>
                </a:tc>
              </a:tr>
              <a:tr h="417442">
                <a:tc>
                  <a:txBody>
                    <a:bodyPr/>
                    <a:lstStyle/>
                    <a:p>
                      <a:pPr marL="342900" lvl="0" indent="-342900" algn="l">
                        <a:lnSpc>
                          <a:spcPct val="115000"/>
                        </a:lnSpc>
                        <a:spcAft>
                          <a:spcPts val="0"/>
                        </a:spcAft>
                        <a:buFont typeface="Symbol"/>
                        <a:buChar char=""/>
                        <a:tabLst>
                          <a:tab pos="630555" algn="l"/>
                          <a:tab pos="449580" algn="l"/>
                        </a:tabLst>
                      </a:pPr>
                      <a:r>
                        <a:rPr lang="tr-TR" sz="1000" dirty="0">
                          <a:effectLst/>
                        </a:rPr>
                        <a:t>Atomlar (maddeler), kendi özelliklerini yani kimliklerini kaybederler.</a:t>
                      </a:r>
                      <a:endParaRPr lang="tr-TR" sz="1100" dirty="0">
                        <a:effectLst/>
                        <a:latin typeface="Calibri"/>
                        <a:ea typeface="Times New Roman"/>
                        <a:cs typeface="Calibri"/>
                      </a:endParaRPr>
                    </a:p>
                  </a:txBody>
                  <a:tcPr marL="68580" marR="68580" marT="0" marB="0"/>
                </a:tc>
              </a:tr>
              <a:tr h="201645">
                <a:tc>
                  <a:txBody>
                    <a:bodyPr/>
                    <a:lstStyle/>
                    <a:p>
                      <a:pPr marL="342900" lvl="0" indent="-342900" algn="l">
                        <a:lnSpc>
                          <a:spcPct val="115000"/>
                        </a:lnSpc>
                        <a:spcAft>
                          <a:spcPts val="0"/>
                        </a:spcAft>
                        <a:buFont typeface="Symbol"/>
                        <a:buChar char=""/>
                        <a:tabLst>
                          <a:tab pos="630555" algn="l"/>
                          <a:tab pos="449580" algn="l"/>
                        </a:tabLst>
                      </a:pPr>
                      <a:r>
                        <a:rPr lang="tr-TR" sz="1000" dirty="0">
                          <a:effectLst/>
                        </a:rPr>
                        <a:t>Maddeler belirli oranlarda birleşirler.</a:t>
                      </a:r>
                      <a:endParaRPr lang="tr-TR" sz="1100" dirty="0">
                        <a:effectLst/>
                        <a:latin typeface="Calibri"/>
                        <a:ea typeface="Times New Roman"/>
                        <a:cs typeface="Calibri"/>
                      </a:endParaRPr>
                    </a:p>
                  </a:txBody>
                  <a:tcPr marL="68580" marR="68580" marT="0" marB="0"/>
                </a:tc>
              </a:tr>
              <a:tr h="201645">
                <a:tc>
                  <a:txBody>
                    <a:bodyPr/>
                    <a:lstStyle/>
                    <a:p>
                      <a:pPr marL="342900" lvl="0" indent="-342900" algn="l">
                        <a:lnSpc>
                          <a:spcPct val="115000"/>
                        </a:lnSpc>
                        <a:spcAft>
                          <a:spcPts val="0"/>
                        </a:spcAft>
                        <a:buFont typeface="Symbol"/>
                        <a:buChar char=""/>
                        <a:tabLst>
                          <a:tab pos="630555" algn="l"/>
                          <a:tab pos="449580" algn="l"/>
                        </a:tabLst>
                      </a:pPr>
                      <a:r>
                        <a:rPr lang="tr-TR" sz="1000">
                          <a:effectLst/>
                        </a:rPr>
                        <a:t>Yeni madde oluşur.</a:t>
                      </a:r>
                      <a:endParaRPr lang="tr-TR" sz="1100">
                        <a:effectLst/>
                        <a:latin typeface="Calibri"/>
                        <a:ea typeface="Times New Roman"/>
                        <a:cs typeface="Calibri"/>
                      </a:endParaRPr>
                    </a:p>
                  </a:txBody>
                  <a:tcPr marL="68580" marR="68580" marT="0" marB="0"/>
                </a:tc>
              </a:tr>
              <a:tr h="201645">
                <a:tc>
                  <a:txBody>
                    <a:bodyPr/>
                    <a:lstStyle/>
                    <a:p>
                      <a:pPr marL="342900" lvl="0" indent="-342900" algn="l">
                        <a:lnSpc>
                          <a:spcPct val="115000"/>
                        </a:lnSpc>
                        <a:spcAft>
                          <a:spcPts val="1000"/>
                        </a:spcAft>
                        <a:buFont typeface="Symbol"/>
                        <a:buChar char=""/>
                        <a:tabLst>
                          <a:tab pos="630555" algn="l"/>
                          <a:tab pos="449580" algn="l"/>
                        </a:tabLst>
                      </a:pPr>
                      <a:r>
                        <a:rPr lang="tr-TR" sz="1000">
                          <a:effectLst/>
                        </a:rPr>
                        <a:t>Kimyasal değişmeler sonucu oluşur</a:t>
                      </a:r>
                      <a:endParaRPr lang="tr-TR" sz="1100">
                        <a:effectLst/>
                        <a:latin typeface="Calibri"/>
                        <a:ea typeface="Times New Roman"/>
                        <a:cs typeface="Calibri"/>
                      </a:endParaRPr>
                    </a:p>
                  </a:txBody>
                  <a:tcPr marL="68580" marR="68580" marT="0" marB="0"/>
                </a:tc>
              </a:tr>
              <a:tr h="201645">
                <a:tc>
                  <a:txBody>
                    <a:bodyPr/>
                    <a:lstStyle/>
                    <a:p>
                      <a:pPr marL="342900" lvl="0" indent="-342900" algn="l">
                        <a:lnSpc>
                          <a:spcPct val="115000"/>
                        </a:lnSpc>
                        <a:spcAft>
                          <a:spcPts val="0"/>
                        </a:spcAft>
                        <a:buFont typeface="Symbol"/>
                        <a:buChar char=""/>
                        <a:tabLst>
                          <a:tab pos="630555" algn="l"/>
                          <a:tab pos="449580" algn="l"/>
                        </a:tabLst>
                      </a:pPr>
                      <a:r>
                        <a:rPr lang="tr-TR" sz="1000">
                          <a:effectLst/>
                        </a:rPr>
                        <a:t>Formüllerle gösterilirler.</a:t>
                      </a:r>
                      <a:endParaRPr lang="tr-TR" sz="1100">
                        <a:effectLst/>
                        <a:latin typeface="Calibri"/>
                        <a:ea typeface="Times New Roman"/>
                        <a:cs typeface="Calibri"/>
                      </a:endParaRPr>
                    </a:p>
                  </a:txBody>
                  <a:tcPr marL="68580" marR="68580" marT="0" marB="0"/>
                </a:tc>
              </a:tr>
              <a:tr h="201645">
                <a:tc>
                  <a:txBody>
                    <a:bodyPr/>
                    <a:lstStyle/>
                    <a:p>
                      <a:pPr marL="342900" lvl="0" indent="-342900" algn="l">
                        <a:lnSpc>
                          <a:spcPct val="115000"/>
                        </a:lnSpc>
                        <a:spcAft>
                          <a:spcPts val="0"/>
                        </a:spcAft>
                        <a:buFont typeface="Symbol"/>
                        <a:buChar char=""/>
                        <a:tabLst>
                          <a:tab pos="630555" algn="l"/>
                          <a:tab pos="449580" algn="l"/>
                        </a:tabLst>
                      </a:pPr>
                      <a:r>
                        <a:rPr lang="tr-TR" sz="1000">
                          <a:effectLst/>
                        </a:rPr>
                        <a:t>Saf maddelerdir.</a:t>
                      </a:r>
                      <a:endParaRPr lang="tr-TR" sz="1100">
                        <a:effectLst/>
                        <a:latin typeface="Calibri"/>
                        <a:ea typeface="Times New Roman"/>
                        <a:cs typeface="Calibri"/>
                      </a:endParaRPr>
                    </a:p>
                  </a:txBody>
                  <a:tcPr marL="68580" marR="68580" marT="0" marB="0"/>
                </a:tc>
              </a:tr>
              <a:tr h="201645">
                <a:tc>
                  <a:txBody>
                    <a:bodyPr/>
                    <a:lstStyle/>
                    <a:p>
                      <a:pPr marL="342900" lvl="0" indent="-342900" algn="l">
                        <a:lnSpc>
                          <a:spcPct val="115000"/>
                        </a:lnSpc>
                        <a:spcAft>
                          <a:spcPts val="0"/>
                        </a:spcAft>
                        <a:buFont typeface="Symbol"/>
                        <a:buChar char=""/>
                        <a:tabLst>
                          <a:tab pos="630555" algn="l"/>
                          <a:tab pos="449580" algn="l"/>
                        </a:tabLst>
                      </a:pPr>
                      <a:r>
                        <a:rPr lang="tr-TR" sz="1000">
                          <a:effectLst/>
                        </a:rPr>
                        <a:t>Homojen maddelerdir.</a:t>
                      </a:r>
                      <a:endParaRPr lang="tr-TR" sz="1100">
                        <a:effectLst/>
                        <a:latin typeface="Calibri"/>
                        <a:ea typeface="Times New Roman"/>
                        <a:cs typeface="Calibri"/>
                      </a:endParaRPr>
                    </a:p>
                  </a:txBody>
                  <a:tcPr marL="68580" marR="68580" marT="0" marB="0"/>
                </a:tc>
              </a:tr>
              <a:tr h="201645">
                <a:tc>
                  <a:txBody>
                    <a:bodyPr/>
                    <a:lstStyle/>
                    <a:p>
                      <a:pPr marL="342900" lvl="0" indent="-342900" algn="l">
                        <a:lnSpc>
                          <a:spcPct val="115000"/>
                        </a:lnSpc>
                        <a:spcAft>
                          <a:spcPts val="0"/>
                        </a:spcAft>
                        <a:buFont typeface="Symbol"/>
                        <a:buChar char=""/>
                        <a:tabLst>
                          <a:tab pos="630555" algn="l"/>
                          <a:tab pos="449580" algn="l"/>
                        </a:tabLst>
                      </a:pPr>
                      <a:r>
                        <a:rPr lang="tr-TR" sz="1000" dirty="0">
                          <a:effectLst/>
                        </a:rPr>
                        <a:t>Kimyasal yollarla ayrılırlar</a:t>
                      </a:r>
                      <a:endParaRPr lang="tr-TR" sz="1100" dirty="0">
                        <a:effectLst/>
                        <a:latin typeface="Calibri"/>
                        <a:ea typeface="Times New Roman"/>
                        <a:cs typeface="Calibri"/>
                      </a:endParaRPr>
                    </a:p>
                  </a:txBody>
                  <a:tcPr marL="68580" marR="68580" marT="0" marB="0"/>
                </a:tc>
              </a:tr>
              <a:tr h="201645">
                <a:tc>
                  <a:txBody>
                    <a:bodyPr/>
                    <a:lstStyle/>
                    <a:p>
                      <a:pPr marL="342900" lvl="0" indent="-342900" algn="l">
                        <a:lnSpc>
                          <a:spcPct val="115000"/>
                        </a:lnSpc>
                        <a:spcAft>
                          <a:spcPts val="0"/>
                        </a:spcAft>
                        <a:buFont typeface="Symbol"/>
                        <a:buChar char=""/>
                        <a:tabLst>
                          <a:tab pos="630555" algn="l"/>
                          <a:tab pos="449580" algn="l"/>
                        </a:tabLst>
                      </a:pPr>
                      <a:r>
                        <a:rPr lang="tr-TR" sz="1000" dirty="0">
                          <a:effectLst/>
                        </a:rPr>
                        <a:t>Öz kütleleri sabittir</a:t>
                      </a:r>
                      <a:endParaRPr lang="tr-TR" sz="1100" dirty="0">
                        <a:effectLst/>
                        <a:latin typeface="Calibri"/>
                        <a:ea typeface="Times New Roman"/>
                        <a:cs typeface="Calibri"/>
                      </a:endParaRPr>
                    </a:p>
                  </a:txBody>
                  <a:tcPr marL="68580" marR="68580" marT="0" marB="0"/>
                </a:tc>
              </a:tr>
            </a:tbl>
          </a:graphicData>
        </a:graphic>
      </p:graphicFrame>
      <p:graphicFrame>
        <p:nvGraphicFramePr>
          <p:cNvPr id="7" name="Tablo 6"/>
          <p:cNvGraphicFramePr>
            <a:graphicFrameLocks noGrp="1"/>
          </p:cNvGraphicFramePr>
          <p:nvPr>
            <p:extLst>
              <p:ext uri="{D42A27DB-BD31-4B8C-83A1-F6EECF244321}">
                <p14:modId xmlns:p14="http://schemas.microsoft.com/office/powerpoint/2010/main" val="2000242069"/>
              </p:ext>
            </p:extLst>
          </p:nvPr>
        </p:nvGraphicFramePr>
        <p:xfrm>
          <a:off x="4779575" y="4090168"/>
          <a:ext cx="3248809" cy="2237387"/>
        </p:xfrm>
        <a:graphic>
          <a:graphicData uri="http://schemas.openxmlformats.org/drawingml/2006/table">
            <a:tbl>
              <a:tblPr firstRow="1" firstCol="1" bandRow="1">
                <a:tableStyleId>{5C22544A-7EE6-4342-B048-85BDC9FD1C3A}</a:tableStyleId>
              </a:tblPr>
              <a:tblGrid>
                <a:gridCol w="3248809"/>
              </a:tblGrid>
              <a:tr h="186058">
                <a:tc>
                  <a:txBody>
                    <a:bodyPr/>
                    <a:lstStyle/>
                    <a:p>
                      <a:pPr indent="457200" algn="l">
                        <a:lnSpc>
                          <a:spcPct val="115000"/>
                        </a:lnSpc>
                        <a:spcAft>
                          <a:spcPts val="1000"/>
                        </a:spcAft>
                      </a:pPr>
                      <a:r>
                        <a:rPr lang="tr-TR" sz="1000" dirty="0" smtClean="0">
                          <a:effectLst/>
                        </a:rPr>
                        <a:t>                      KARIŞIMLAR</a:t>
                      </a:r>
                      <a:endParaRPr lang="tr-TR" sz="1100" dirty="0">
                        <a:effectLst/>
                        <a:latin typeface="Calibri"/>
                        <a:ea typeface="Times New Roman"/>
                        <a:cs typeface="Times New Roman"/>
                      </a:endParaRPr>
                    </a:p>
                  </a:txBody>
                  <a:tcPr marL="68580" marR="68580" marT="0" marB="0"/>
                </a:tc>
              </a:tr>
              <a:tr h="345384">
                <a:tc>
                  <a:txBody>
                    <a:bodyPr/>
                    <a:lstStyle/>
                    <a:p>
                      <a:pPr marL="342900" lvl="0" indent="-342900" algn="l">
                        <a:lnSpc>
                          <a:spcPct val="115000"/>
                        </a:lnSpc>
                        <a:spcAft>
                          <a:spcPts val="0"/>
                        </a:spcAft>
                        <a:buFont typeface="Symbol"/>
                        <a:buChar char=""/>
                        <a:tabLst>
                          <a:tab pos="630555" algn="l"/>
                          <a:tab pos="449580" algn="l"/>
                        </a:tabLst>
                      </a:pPr>
                      <a:r>
                        <a:rPr lang="tr-TR" sz="1000" dirty="0">
                          <a:effectLst/>
                        </a:rPr>
                        <a:t>Atomlar (maddeler), kendi özelliklerini yani kimliklerini kaybetmezler</a:t>
                      </a:r>
                      <a:r>
                        <a:rPr lang="tr-TR" sz="1000" dirty="0" smtClean="0">
                          <a:effectLst/>
                        </a:rPr>
                        <a:t>.</a:t>
                      </a:r>
                    </a:p>
                  </a:txBody>
                  <a:tcPr marL="68580" marR="68580" marT="0" marB="0"/>
                </a:tc>
              </a:tr>
              <a:tr h="199290">
                <a:tc>
                  <a:txBody>
                    <a:bodyPr/>
                    <a:lstStyle/>
                    <a:p>
                      <a:pPr marL="342900" lvl="0" indent="-342900" algn="l">
                        <a:lnSpc>
                          <a:spcPct val="115000"/>
                        </a:lnSpc>
                        <a:spcAft>
                          <a:spcPts val="0"/>
                        </a:spcAft>
                        <a:buFont typeface="Symbol"/>
                        <a:buChar char=""/>
                        <a:tabLst>
                          <a:tab pos="630555" algn="l"/>
                          <a:tab pos="449580" algn="l"/>
                        </a:tabLst>
                      </a:pPr>
                      <a:r>
                        <a:rPr lang="tr-TR" sz="1000" dirty="0">
                          <a:effectLst/>
                        </a:rPr>
                        <a:t>Maddeler istenilen her oranda birleşirler.</a:t>
                      </a:r>
                      <a:endParaRPr lang="tr-TR" sz="1100" dirty="0">
                        <a:effectLst/>
                        <a:latin typeface="Calibri"/>
                        <a:ea typeface="Times New Roman"/>
                        <a:cs typeface="Calibri"/>
                      </a:endParaRPr>
                    </a:p>
                  </a:txBody>
                  <a:tcPr marL="68580" marR="68580" marT="0" marB="0"/>
                </a:tc>
              </a:tr>
              <a:tr h="186058">
                <a:tc>
                  <a:txBody>
                    <a:bodyPr/>
                    <a:lstStyle/>
                    <a:p>
                      <a:pPr marL="342900" lvl="0" indent="-342900" algn="l">
                        <a:lnSpc>
                          <a:spcPct val="115000"/>
                        </a:lnSpc>
                        <a:spcAft>
                          <a:spcPts val="0"/>
                        </a:spcAft>
                        <a:buFont typeface="Symbol"/>
                        <a:buChar char=""/>
                        <a:tabLst>
                          <a:tab pos="630555" algn="l"/>
                          <a:tab pos="449580" algn="l"/>
                        </a:tabLst>
                      </a:pPr>
                      <a:r>
                        <a:rPr lang="tr-TR" sz="1000">
                          <a:effectLst/>
                        </a:rPr>
                        <a:t>Yeni madde oluşmaz.</a:t>
                      </a:r>
                      <a:endParaRPr lang="tr-TR" sz="1100">
                        <a:effectLst/>
                        <a:latin typeface="Calibri"/>
                        <a:ea typeface="Times New Roman"/>
                        <a:cs typeface="Calibri"/>
                      </a:endParaRPr>
                    </a:p>
                  </a:txBody>
                  <a:tcPr marL="68580" marR="68580" marT="0" marB="0"/>
                </a:tc>
              </a:tr>
              <a:tr h="186058">
                <a:tc>
                  <a:txBody>
                    <a:bodyPr/>
                    <a:lstStyle/>
                    <a:p>
                      <a:pPr marL="342900" lvl="0" indent="-342900" algn="l">
                        <a:lnSpc>
                          <a:spcPct val="115000"/>
                        </a:lnSpc>
                        <a:spcAft>
                          <a:spcPts val="0"/>
                        </a:spcAft>
                        <a:buFont typeface="Symbol"/>
                        <a:buChar char=""/>
                        <a:tabLst>
                          <a:tab pos="630555" algn="l"/>
                          <a:tab pos="449580" algn="l"/>
                        </a:tabLst>
                      </a:pPr>
                      <a:r>
                        <a:rPr lang="tr-TR" sz="1000">
                          <a:effectLst/>
                        </a:rPr>
                        <a:t>Fiziksel değişmeler sonucu oluşur.</a:t>
                      </a:r>
                      <a:endParaRPr lang="tr-TR" sz="1100">
                        <a:effectLst/>
                        <a:latin typeface="Calibri"/>
                        <a:ea typeface="Times New Roman"/>
                        <a:cs typeface="Calibri"/>
                      </a:endParaRPr>
                    </a:p>
                  </a:txBody>
                  <a:tcPr marL="68580" marR="68580" marT="0" marB="0"/>
                </a:tc>
              </a:tr>
              <a:tr h="186058">
                <a:tc>
                  <a:txBody>
                    <a:bodyPr/>
                    <a:lstStyle/>
                    <a:p>
                      <a:pPr marL="342900" lvl="0" indent="-342900" algn="l">
                        <a:lnSpc>
                          <a:spcPct val="115000"/>
                        </a:lnSpc>
                        <a:spcAft>
                          <a:spcPts val="0"/>
                        </a:spcAft>
                        <a:buFont typeface="Symbol"/>
                        <a:buChar char=""/>
                        <a:tabLst>
                          <a:tab pos="630555" algn="l"/>
                          <a:tab pos="449580" algn="l"/>
                        </a:tabLst>
                      </a:pPr>
                      <a:r>
                        <a:rPr lang="tr-TR" sz="1000">
                          <a:effectLst/>
                        </a:rPr>
                        <a:t>Formüllerle gösterilmezler.</a:t>
                      </a:r>
                      <a:endParaRPr lang="tr-TR" sz="1100">
                        <a:effectLst/>
                        <a:latin typeface="Calibri"/>
                        <a:ea typeface="Times New Roman"/>
                        <a:cs typeface="Calibri"/>
                      </a:endParaRPr>
                    </a:p>
                  </a:txBody>
                  <a:tcPr marL="68580" marR="68580" marT="0" marB="0"/>
                </a:tc>
              </a:tr>
              <a:tr h="186058">
                <a:tc>
                  <a:txBody>
                    <a:bodyPr/>
                    <a:lstStyle/>
                    <a:p>
                      <a:pPr marL="342900" lvl="0" indent="-342900" algn="l">
                        <a:lnSpc>
                          <a:spcPct val="115000"/>
                        </a:lnSpc>
                        <a:spcAft>
                          <a:spcPts val="0"/>
                        </a:spcAft>
                        <a:buFont typeface="Symbol"/>
                        <a:buChar char=""/>
                        <a:tabLst>
                          <a:tab pos="630555" algn="l"/>
                          <a:tab pos="449580" algn="l"/>
                        </a:tabLst>
                      </a:pPr>
                      <a:r>
                        <a:rPr lang="tr-TR" sz="1000">
                          <a:effectLst/>
                        </a:rPr>
                        <a:t>Saf madde değillerdir.</a:t>
                      </a:r>
                      <a:endParaRPr lang="tr-TR" sz="1100">
                        <a:effectLst/>
                        <a:latin typeface="Calibri"/>
                        <a:ea typeface="Times New Roman"/>
                        <a:cs typeface="Calibri"/>
                      </a:endParaRPr>
                    </a:p>
                  </a:txBody>
                  <a:tcPr marL="68580" marR="68580" marT="0" marB="0"/>
                </a:tc>
              </a:tr>
              <a:tr h="186058">
                <a:tc>
                  <a:txBody>
                    <a:bodyPr/>
                    <a:lstStyle/>
                    <a:p>
                      <a:pPr marL="342900" lvl="0" indent="-342900" algn="l">
                        <a:lnSpc>
                          <a:spcPct val="115000"/>
                        </a:lnSpc>
                        <a:spcAft>
                          <a:spcPts val="0"/>
                        </a:spcAft>
                        <a:buFont typeface="Symbol"/>
                        <a:buChar char=""/>
                        <a:tabLst>
                          <a:tab pos="630555" algn="l"/>
                          <a:tab pos="449580" algn="l"/>
                        </a:tabLst>
                      </a:pPr>
                      <a:r>
                        <a:rPr lang="tr-TR" sz="1000">
                          <a:effectLst/>
                        </a:rPr>
                        <a:t>Homojen ya da heterojen olabilirler.</a:t>
                      </a:r>
                      <a:endParaRPr lang="tr-TR" sz="1100">
                        <a:effectLst/>
                        <a:latin typeface="Calibri"/>
                        <a:ea typeface="Times New Roman"/>
                        <a:cs typeface="Calibri"/>
                      </a:endParaRPr>
                    </a:p>
                  </a:txBody>
                  <a:tcPr marL="68580" marR="68580" marT="0" marB="0"/>
                </a:tc>
              </a:tr>
              <a:tr h="186058">
                <a:tc>
                  <a:txBody>
                    <a:bodyPr/>
                    <a:lstStyle/>
                    <a:p>
                      <a:pPr marL="342900" lvl="0" indent="-342900" algn="l">
                        <a:lnSpc>
                          <a:spcPct val="115000"/>
                        </a:lnSpc>
                        <a:spcAft>
                          <a:spcPts val="0"/>
                        </a:spcAft>
                        <a:buFont typeface="Symbol"/>
                        <a:buChar char=""/>
                        <a:tabLst>
                          <a:tab pos="630555" algn="l"/>
                          <a:tab pos="449580" algn="l"/>
                        </a:tabLst>
                      </a:pPr>
                      <a:r>
                        <a:rPr lang="tr-TR" sz="1000" dirty="0">
                          <a:effectLst/>
                        </a:rPr>
                        <a:t>Fiziksel yollarla ayrılırlar.</a:t>
                      </a:r>
                      <a:endParaRPr lang="tr-TR" sz="1100" dirty="0">
                        <a:effectLst/>
                        <a:latin typeface="Calibri"/>
                        <a:ea typeface="Times New Roman"/>
                        <a:cs typeface="Calibri"/>
                      </a:endParaRPr>
                    </a:p>
                  </a:txBody>
                  <a:tcPr marL="68580" marR="68580" marT="0" marB="0"/>
                </a:tc>
              </a:tr>
              <a:tr h="385171">
                <a:tc>
                  <a:txBody>
                    <a:bodyPr/>
                    <a:lstStyle/>
                    <a:p>
                      <a:pPr marL="342900" lvl="0" indent="-342900" algn="l">
                        <a:lnSpc>
                          <a:spcPct val="115000"/>
                        </a:lnSpc>
                        <a:spcAft>
                          <a:spcPts val="0"/>
                        </a:spcAft>
                        <a:buFont typeface="Symbol"/>
                        <a:buChar char=""/>
                        <a:tabLst>
                          <a:tab pos="630555" algn="l"/>
                          <a:tab pos="449580" algn="l"/>
                        </a:tabLst>
                      </a:pPr>
                      <a:r>
                        <a:rPr lang="tr-TR" sz="1000" dirty="0">
                          <a:effectLst/>
                        </a:rPr>
                        <a:t>Öz kütleleri sabit değildir.</a:t>
                      </a:r>
                      <a:endParaRPr lang="tr-TR" sz="1100" dirty="0">
                        <a:effectLst/>
                      </a:endParaRPr>
                    </a:p>
                    <a:p>
                      <a:pPr marL="412750" indent="-228600" algn="just">
                        <a:lnSpc>
                          <a:spcPct val="115000"/>
                        </a:lnSpc>
                        <a:spcAft>
                          <a:spcPts val="1000"/>
                        </a:spcAft>
                        <a:tabLst>
                          <a:tab pos="630555" algn="l"/>
                        </a:tabLst>
                      </a:pPr>
                      <a:r>
                        <a:rPr lang="tr-TR" sz="1000" dirty="0">
                          <a:effectLst/>
                        </a:rPr>
                        <a:t> </a:t>
                      </a:r>
                      <a:endParaRPr lang="tr-TR" sz="1100" dirty="0">
                        <a:effectLst/>
                        <a:latin typeface="Calibri"/>
                        <a:ea typeface="Times New Roman"/>
                        <a:cs typeface="Calibri"/>
                      </a:endParaRPr>
                    </a:p>
                  </a:txBody>
                  <a:tcPr marL="68580" marR="68580" marT="0" marB="0"/>
                </a:tc>
              </a:tr>
            </a:tbl>
          </a:graphicData>
        </a:graphic>
      </p:graphicFrame>
      <p:sp>
        <p:nvSpPr>
          <p:cNvPr id="8" name="İçerik Yer Tutucusu 5"/>
          <p:cNvSpPr txBox="1">
            <a:spLocks/>
          </p:cNvSpPr>
          <p:nvPr/>
        </p:nvSpPr>
        <p:spPr>
          <a:xfrm>
            <a:off x="1056371" y="1844824"/>
            <a:ext cx="7188037" cy="2144962"/>
          </a:xfrm>
          <a:prstGeom prst="rect">
            <a:avLst/>
          </a:prstGeom>
        </p:spPr>
        <p:txBody>
          <a:bodyPr vert="horz" lIns="91440" tIns="45720" rIns="91440" bIns="45720" rtlCol="0">
            <a:normAutofit fontScale="92500"/>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r>
              <a:rPr lang="tr-TR" dirty="0" smtClean="0">
                <a:solidFill>
                  <a:schemeClr val="tx1"/>
                </a:solidFill>
              </a:rPr>
              <a:t>Kavram </a:t>
            </a:r>
            <a:r>
              <a:rPr lang="tr-TR" dirty="0">
                <a:solidFill>
                  <a:schemeClr val="tx1"/>
                </a:solidFill>
              </a:rPr>
              <a:t>ya da olguların birbirleri ile olan ilişkilerini belirtmek için </a:t>
            </a:r>
            <a:r>
              <a:rPr lang="tr-TR" dirty="0" smtClean="0">
                <a:solidFill>
                  <a:schemeClr val="tx1"/>
                </a:solidFill>
              </a:rPr>
              <a:t>kullanılır.</a:t>
            </a:r>
          </a:p>
          <a:p>
            <a:r>
              <a:rPr lang="tr-TR" dirty="0" smtClean="0">
                <a:solidFill>
                  <a:schemeClr val="tx1"/>
                </a:solidFill>
              </a:rPr>
              <a:t>Kavram özellikleri </a:t>
            </a:r>
            <a:r>
              <a:rPr lang="tr-TR" dirty="0">
                <a:solidFill>
                  <a:schemeClr val="tx1"/>
                </a:solidFill>
              </a:rPr>
              <a:t>listeleniyorsa aynı sayfada </a:t>
            </a:r>
            <a:r>
              <a:rPr lang="tr-TR" dirty="0" smtClean="0">
                <a:solidFill>
                  <a:schemeClr val="tx1"/>
                </a:solidFill>
              </a:rPr>
              <a:t>bulunmalıdır.</a:t>
            </a:r>
          </a:p>
          <a:p>
            <a:r>
              <a:rPr lang="tr-TR" dirty="0" smtClean="0">
                <a:solidFill>
                  <a:schemeClr val="tx1"/>
                </a:solidFill>
              </a:rPr>
              <a:t>Kavramlar </a:t>
            </a:r>
            <a:r>
              <a:rPr lang="tr-TR" dirty="0">
                <a:solidFill>
                  <a:schemeClr val="tx1"/>
                </a:solidFill>
              </a:rPr>
              <a:t>ayrı ayrı ele alınmamalı, karşılaştırmalı bir şekilde </a:t>
            </a:r>
            <a:r>
              <a:rPr lang="tr-TR" dirty="0" smtClean="0">
                <a:solidFill>
                  <a:schemeClr val="tx1"/>
                </a:solidFill>
              </a:rPr>
              <a:t>sunulmalıdır.</a:t>
            </a:r>
            <a:endParaRPr lang="tr-TR" dirty="0"/>
          </a:p>
        </p:txBody>
      </p:sp>
    </p:spTree>
    <p:extLst>
      <p:ext uri="{BB962C8B-B14F-4D97-AF65-F5344CB8AC3E}">
        <p14:creationId xmlns:p14="http://schemas.microsoft.com/office/powerpoint/2010/main" val="28455455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043608" y="260648"/>
            <a:ext cx="7024744" cy="1143000"/>
          </a:xfrm>
        </p:spPr>
        <p:txBody>
          <a:bodyPr/>
          <a:lstStyle/>
          <a:p>
            <a:r>
              <a:rPr lang="tr-TR" dirty="0"/>
              <a:t>Sıralama ve </a:t>
            </a:r>
            <a:r>
              <a:rPr lang="tr-TR" dirty="0" smtClean="0"/>
              <a:t>Listelemeler-1</a:t>
            </a:r>
            <a:endParaRPr lang="tr-TR" dirty="0"/>
          </a:p>
        </p:txBody>
      </p:sp>
      <p:sp>
        <p:nvSpPr>
          <p:cNvPr id="4" name="İçerik Yer Tutucusu 3"/>
          <p:cNvSpPr>
            <a:spLocks noGrp="1"/>
          </p:cNvSpPr>
          <p:nvPr>
            <p:ph idx="1"/>
          </p:nvPr>
        </p:nvSpPr>
        <p:spPr>
          <a:xfrm>
            <a:off x="1043608" y="1772816"/>
            <a:ext cx="6777317" cy="1800200"/>
          </a:xfrm>
        </p:spPr>
        <p:txBody>
          <a:bodyPr>
            <a:normAutofit fontScale="85000" lnSpcReduction="10000"/>
          </a:bodyPr>
          <a:lstStyle/>
          <a:p>
            <a:r>
              <a:rPr lang="tr-TR" dirty="0" smtClean="0"/>
              <a:t>Birden </a:t>
            </a:r>
            <a:r>
              <a:rPr lang="tr-TR" dirty="0"/>
              <a:t>fazla kavram, olay, nesne veya özelliğin </a:t>
            </a:r>
            <a:r>
              <a:rPr lang="tr-TR" dirty="0" smtClean="0"/>
              <a:t>listelenmesinde kullanılır.</a:t>
            </a:r>
          </a:p>
          <a:p>
            <a:r>
              <a:rPr lang="tr-TR" dirty="0" smtClean="0"/>
              <a:t>Belirli </a:t>
            </a:r>
            <a:r>
              <a:rPr lang="tr-TR" dirty="0"/>
              <a:t>bir düzen veya sıra izlenmeyecekse tek düze madde imli listeler </a:t>
            </a:r>
            <a:r>
              <a:rPr lang="tr-TR" dirty="0" smtClean="0"/>
              <a:t>kullanılır.</a:t>
            </a:r>
          </a:p>
          <a:p>
            <a:endParaRPr lang="tr-TR" dirty="0"/>
          </a:p>
        </p:txBody>
      </p:sp>
      <p:sp>
        <p:nvSpPr>
          <p:cNvPr id="5" name="Yuvarlatılmış Dikdörtgen 4"/>
          <p:cNvSpPr/>
          <p:nvPr/>
        </p:nvSpPr>
        <p:spPr>
          <a:xfrm>
            <a:off x="1475656" y="3699191"/>
            <a:ext cx="6192688" cy="25922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tr-TR" b="1" dirty="0"/>
              <a:t>Metaller ve Genel Özellikleri</a:t>
            </a:r>
          </a:p>
          <a:p>
            <a:pPr marL="285750" lvl="0" indent="-285750">
              <a:buFont typeface="Wingdings" pitchFamily="2" charset="2"/>
              <a:buChar char="ü"/>
            </a:pPr>
            <a:r>
              <a:rPr lang="tr-TR" dirty="0"/>
              <a:t>Isı ve elektriği iyi iletirler.</a:t>
            </a:r>
          </a:p>
          <a:p>
            <a:pPr marL="285750" lvl="0" indent="-285750">
              <a:buFont typeface="Wingdings" pitchFamily="2" charset="2"/>
              <a:buChar char="ü"/>
            </a:pPr>
            <a:r>
              <a:rPr lang="tr-TR" dirty="0"/>
              <a:t>Hg hariç hepsi oda sıcaklığında katıdır.</a:t>
            </a:r>
          </a:p>
          <a:p>
            <a:pPr marL="285750" lvl="0" indent="-285750">
              <a:buFont typeface="Wingdings" pitchFamily="2" charset="2"/>
              <a:buChar char="ü"/>
            </a:pPr>
            <a:r>
              <a:rPr lang="tr-TR" dirty="0"/>
              <a:t>Asit çözeltileriyle çoğu H</a:t>
            </a:r>
            <a:r>
              <a:rPr lang="tr-TR" baseline="-25000" dirty="0"/>
              <a:t>2</a:t>
            </a:r>
            <a:r>
              <a:rPr lang="tr-TR" dirty="0"/>
              <a:t> gazı açığa çıkarırlar.</a:t>
            </a:r>
          </a:p>
          <a:p>
            <a:pPr marL="285750" lvl="0" indent="-285750">
              <a:buFont typeface="Wingdings" pitchFamily="2" charset="2"/>
              <a:buChar char="ü"/>
            </a:pPr>
            <a:r>
              <a:rPr lang="tr-TR" dirty="0" smtClean="0"/>
              <a:t>Elektron </a:t>
            </a:r>
            <a:r>
              <a:rPr lang="tr-TR" dirty="0"/>
              <a:t>almazlar.</a:t>
            </a:r>
          </a:p>
          <a:p>
            <a:pPr marL="285750" lvl="0" indent="-285750">
              <a:buFont typeface="Wingdings" pitchFamily="2" charset="2"/>
              <a:buChar char="ü"/>
            </a:pPr>
            <a:r>
              <a:rPr lang="tr-TR" dirty="0"/>
              <a:t>Yüzeyleri parlaktır.</a:t>
            </a:r>
          </a:p>
          <a:p>
            <a:pPr marL="285750" indent="-285750">
              <a:buFont typeface="Wingdings" pitchFamily="2" charset="2"/>
              <a:buChar char="ü"/>
            </a:pPr>
            <a:r>
              <a:rPr lang="tr-TR" dirty="0"/>
              <a:t>Dövülebilir, tel ve levha haline </a:t>
            </a:r>
            <a:r>
              <a:rPr lang="tr-TR" dirty="0" smtClean="0"/>
              <a:t>getirilebilirler.</a:t>
            </a:r>
            <a:endParaRPr lang="tr-TR" dirty="0"/>
          </a:p>
        </p:txBody>
      </p:sp>
    </p:spTree>
    <p:extLst>
      <p:ext uri="{BB962C8B-B14F-4D97-AF65-F5344CB8AC3E}">
        <p14:creationId xmlns:p14="http://schemas.microsoft.com/office/powerpoint/2010/main" val="3827145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115616" y="476672"/>
            <a:ext cx="7024744" cy="1143000"/>
          </a:xfrm>
        </p:spPr>
        <p:txBody>
          <a:bodyPr/>
          <a:lstStyle/>
          <a:p>
            <a:r>
              <a:rPr lang="tr-TR" dirty="0"/>
              <a:t>Sıralama ve </a:t>
            </a:r>
            <a:r>
              <a:rPr lang="tr-TR" dirty="0" smtClean="0"/>
              <a:t>Listelemeler-2</a:t>
            </a:r>
            <a:endParaRPr lang="tr-TR" dirty="0"/>
          </a:p>
        </p:txBody>
      </p:sp>
      <p:sp>
        <p:nvSpPr>
          <p:cNvPr id="3" name="İçerik Yer Tutucusu 2"/>
          <p:cNvSpPr>
            <a:spLocks noGrp="1"/>
          </p:cNvSpPr>
          <p:nvPr>
            <p:ph idx="1"/>
          </p:nvPr>
        </p:nvSpPr>
        <p:spPr>
          <a:xfrm>
            <a:off x="899592" y="1886606"/>
            <a:ext cx="3928470" cy="3987805"/>
          </a:xfrm>
        </p:spPr>
        <p:txBody>
          <a:bodyPr>
            <a:normAutofit fontScale="77500" lnSpcReduction="20000"/>
          </a:bodyPr>
          <a:lstStyle/>
          <a:p>
            <a:r>
              <a:rPr lang="tr-TR" dirty="0" smtClean="0"/>
              <a:t>Hiyerarşik </a:t>
            </a:r>
            <a:r>
              <a:rPr lang="tr-TR" dirty="0"/>
              <a:t>yapıların </a:t>
            </a:r>
            <a:r>
              <a:rPr lang="tr-TR" dirty="0" smtClean="0"/>
              <a:t>gösteriminde etkilidir.</a:t>
            </a:r>
          </a:p>
          <a:p>
            <a:r>
              <a:rPr lang="tr-TR" dirty="0" err="1" smtClean="0">
                <a:solidFill>
                  <a:schemeClr val="tx1"/>
                </a:solidFill>
              </a:rPr>
              <a:t>Başlıklandırma</a:t>
            </a:r>
            <a:r>
              <a:rPr lang="tr-TR" dirty="0" smtClean="0">
                <a:solidFill>
                  <a:schemeClr val="tx1"/>
                </a:solidFill>
              </a:rPr>
              <a:t> </a:t>
            </a:r>
            <a:r>
              <a:rPr lang="tr-TR" dirty="0">
                <a:solidFill>
                  <a:schemeClr val="tx1"/>
                </a:solidFill>
              </a:rPr>
              <a:t>yapılarak listeler arasında yapısal ilişkiler </a:t>
            </a:r>
            <a:r>
              <a:rPr lang="tr-TR" dirty="0" smtClean="0">
                <a:solidFill>
                  <a:schemeClr val="tx1"/>
                </a:solidFill>
              </a:rPr>
              <a:t>gösterilir.</a:t>
            </a:r>
          </a:p>
          <a:p>
            <a:r>
              <a:rPr lang="tr-TR" dirty="0" smtClean="0"/>
              <a:t>Derslerin </a:t>
            </a:r>
            <a:r>
              <a:rPr lang="tr-TR" dirty="0"/>
              <a:t>girişinde konu yapısını sunarken </a:t>
            </a:r>
            <a:r>
              <a:rPr lang="tr-TR" dirty="0" smtClean="0"/>
              <a:t>kullanılabilir.</a:t>
            </a:r>
          </a:p>
          <a:p>
            <a:r>
              <a:rPr lang="tr-TR" dirty="0" smtClean="0"/>
              <a:t>Öğrencinin </a:t>
            </a:r>
            <a:r>
              <a:rPr lang="tr-TR" dirty="0"/>
              <a:t>konuyu içinde kaybolmadan daha sistemli bir şekilde takip etmesine yardımcı olur. </a:t>
            </a:r>
          </a:p>
          <a:p>
            <a:pPr marL="68580" indent="0">
              <a:buNone/>
            </a:pPr>
            <a:endParaRPr lang="tr-TR"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71963" y="1923536"/>
            <a:ext cx="3535557" cy="36657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8867874"/>
      </p:ext>
    </p:extLst>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267</TotalTime>
  <Words>1235</Words>
  <Application>Microsoft Office PowerPoint</Application>
  <PresentationFormat>Ekran Gösterisi (4:3)</PresentationFormat>
  <Paragraphs>119</Paragraphs>
  <Slides>16</Slides>
  <Notes>10</Notes>
  <HiddenSlides>0</HiddenSlides>
  <MMClips>0</MMClips>
  <ScaleCrop>false</ScaleCrop>
  <HeadingPairs>
    <vt:vector size="4" baseType="variant">
      <vt:variant>
        <vt:lpstr>Tema</vt:lpstr>
      </vt:variant>
      <vt:variant>
        <vt:i4>1</vt:i4>
      </vt:variant>
      <vt:variant>
        <vt:lpstr>Slayt Başlıkları</vt:lpstr>
      </vt:variant>
      <vt:variant>
        <vt:i4>16</vt:i4>
      </vt:variant>
    </vt:vector>
  </HeadingPairs>
  <TitlesOfParts>
    <vt:vector size="17" baseType="lpstr">
      <vt:lpstr>Ofis Teması</vt:lpstr>
      <vt:lpstr>Metinlerin Kullanımı</vt:lpstr>
      <vt:lpstr>Kapsam</vt:lpstr>
      <vt:lpstr>PowerPoint Sunusu</vt:lpstr>
      <vt:lpstr>Metinlerin kullanımı</vt:lpstr>
      <vt:lpstr>Metinler Tasarlanırken;</vt:lpstr>
      <vt:lpstr>Kısa Tanımları Örnekleri Sunma</vt:lpstr>
      <vt:lpstr>Benzerlik ve Farklılıkları Belirtme</vt:lpstr>
      <vt:lpstr>Sıralama ve Listelemeler-1</vt:lpstr>
      <vt:lpstr>Sıralama ve Listelemeler-2</vt:lpstr>
      <vt:lpstr>Sıralama ve Listelemeler-3</vt:lpstr>
      <vt:lpstr>Sebep Sonuç Yapıları veya Açıklamaları Belirtme </vt:lpstr>
      <vt:lpstr>Farklı Materyalleri Destekleme</vt:lpstr>
      <vt:lpstr>Etkinlik 2.1</vt:lpstr>
      <vt:lpstr>Etkinlik 2.1- CEVAP-</vt:lpstr>
      <vt:lpstr>Etkinlik 2.1</vt:lpstr>
      <vt:lpstr>Özet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Metinlerin Kullanımı</dc:title>
  <dc:creator>mbi</dc:creator>
  <cp:lastModifiedBy>mbi</cp:lastModifiedBy>
  <cp:revision>21</cp:revision>
  <dcterms:created xsi:type="dcterms:W3CDTF">2011-05-18T14:39:57Z</dcterms:created>
  <dcterms:modified xsi:type="dcterms:W3CDTF">2011-08-04T08:22:31Z</dcterms:modified>
</cp:coreProperties>
</file>